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3" r:id="rId3"/>
    <p:sldId id="280" r:id="rId4"/>
    <p:sldId id="262" r:id="rId5"/>
    <p:sldId id="265" r:id="rId6"/>
    <p:sldId id="266" r:id="rId7"/>
    <p:sldId id="267" r:id="rId8"/>
    <p:sldId id="260" r:id="rId9"/>
    <p:sldId id="283" r:id="rId10"/>
    <p:sldId id="284" r:id="rId11"/>
    <p:sldId id="257" r:id="rId12"/>
    <p:sldId id="285" r:id="rId13"/>
    <p:sldId id="277" r:id="rId14"/>
    <p:sldId id="269" r:id="rId15"/>
    <p:sldId id="264" r:id="rId16"/>
    <p:sldId id="258" r:id="rId17"/>
    <p:sldId id="282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7495" autoAdjust="0"/>
  </p:normalViewPr>
  <p:slideViewPr>
    <p:cSldViewPr>
      <p:cViewPr>
        <p:scale>
          <a:sx n="81" d="100"/>
          <a:sy n="81" d="100"/>
        </p:scale>
        <p:origin x="-2032" y="-8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112" d="100"/>
          <a:sy n="112" d="100"/>
        </p:scale>
        <p:origin x="-2512" y="-8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9C73B-7B46-4213-9F0C-6FF663499406}" type="datetimeFigureOut">
              <a:rPr lang="en-GB" smtClean="0"/>
              <a:t>6/2/15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A58E-C6B4-4BA1-81AF-F3A650AD0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39941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72AB3-A582-46FD-9993-0253E90CEB54}" type="datetimeFigureOut">
              <a:rPr lang="en-GB" smtClean="0"/>
              <a:t>6/2/15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51F74-7621-4771-BE2B-F9B32CA67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5720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51F74-7621-4771-BE2B-F9B32CA67231}" type="slidenum">
              <a:rPr lang="en-GB" smtClean="0"/>
              <a:t>1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881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D51F74-7621-4771-BE2B-F9B32CA6723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181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9181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D51F74-7621-4771-BE2B-F9B32CA6723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944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660272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98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 smtClean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D51F74-7621-4771-BE2B-F9B32CA6723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467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D51F74-7621-4771-BE2B-F9B32CA6723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806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D51F74-7621-4771-BE2B-F9B32CA6723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185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D51F74-7621-4771-BE2B-F9B32CA6723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411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D51F74-7621-4771-BE2B-F9B32CA6723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226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D51F74-7621-4771-BE2B-F9B32CA6723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213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13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D51F74-7621-4771-BE2B-F9B32CA6723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990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D51F74-7621-4771-BE2B-F9B32CA6723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399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05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71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200" baseline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D51F74-7621-4771-BE2B-F9B32CA6723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337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D51F74-7621-4771-BE2B-F9B32CA6723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795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D51F74-7621-4771-BE2B-F9B32CA6723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381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61B900E-CF98-497A-A1DE-1D86F3CB00A7}" type="datetime1">
              <a:rPr lang="en-GB" smtClean="0"/>
              <a:t>6/2/15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n-GB" smtClean="0"/>
              <a:t>European Geosciences Union | General Assembly 2015 Vienna | Austria | 12 – 17 April 2015</a:t>
            </a:r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7761EED-EB70-45E0-B5AA-17666FFE8B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D3ED-6078-4337-8969-83630171D3AA}" type="datetime1">
              <a:rPr lang="en-GB" smtClean="0"/>
              <a:t>6/2/15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Geosciences Union | General Assembly 2015 Vienna | Austria | 12 – 17 April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1EED-EB70-45E0-B5AA-17666FFE8B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76BD-AB66-45D5-8910-70FF800649EC}" type="datetime1">
              <a:rPr lang="en-GB" smtClean="0"/>
              <a:t>6/2/15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Geosciences Union | General Assembly 2015 Vienna | Austria | 12 – 17 April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1EED-EB70-45E0-B5AA-17666FFE8B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4D59-FF8E-4E4B-BEF2-FA604E0E9715}" type="datetime1">
              <a:rPr lang="en-GB" smtClean="0"/>
              <a:t>6/2/15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1EED-EB70-45E0-B5AA-17666FFE8B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9BD0-38A6-4063-9A85-1E52A0388783}" type="datetime1">
              <a:rPr lang="en-GB" smtClean="0"/>
              <a:t>6/2/15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Geosciences Union | General Assembly 2015 Vienna | Austria | 12 – 17 April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1EED-EB70-45E0-B5AA-17666FFE8B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8051-CEA6-4E51-8924-F4365CE8C7FB}" type="datetime1">
              <a:rPr lang="en-GB" smtClean="0"/>
              <a:t>6/2/15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Geosciences Union | General Assembly 2015 Vienna | Austria | 12 – 17 April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1EED-EB70-45E0-B5AA-17666FFE8B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A99BA4-0F8D-457F-B3FB-B5E0CA1358B8}" type="datetime1">
              <a:rPr lang="en-GB" smtClean="0"/>
              <a:t>6/2/15</a:t>
            </a:fld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761EED-EB70-45E0-B5AA-17666FFE8BE1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GB" smtClean="0"/>
              <a:t>European Geosciences Union | General Assembly 2015 Vienna | Austria | 12 – 17 April 2015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E737073-05EC-49EB-A33C-C8D354C91A83}" type="datetime1">
              <a:rPr lang="en-GB" smtClean="0"/>
              <a:t>6/2/15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GB" smtClean="0"/>
              <a:t>European Geosciences Union | General Assembly 2015 Vienna | Austria | 12 – 17 April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7761EED-EB70-45E0-B5AA-17666FFE8B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0ED8-6A86-4AD1-A250-3EA6AFDB5C43}" type="datetime1">
              <a:rPr lang="en-GB" smtClean="0"/>
              <a:t>6/2/15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Geosciences Union | General Assembly 2015 Vienna | Austria | 12 – 17 April 2015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1EED-EB70-45E0-B5AA-17666FFE8B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2FE4-DC4F-47A0-901A-9DFA16ABC1D1}" type="datetime1">
              <a:rPr lang="en-GB" smtClean="0"/>
              <a:t>6/2/15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Geosciences Union | General Assembly 2015 Vienna | Austria | 12 – 17 April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1EED-EB70-45E0-B5AA-17666FFE8B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C56C-8A9B-47E8-9C96-3174D7AD399D}" type="datetime1">
              <a:rPr lang="en-GB" smtClean="0"/>
              <a:t>6/2/15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Geosciences Union | General Assembly 2015 Vienna | Austria | 12 – 17 April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1EED-EB70-45E0-B5AA-17666FFE8B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DD2016A-84E0-4BEC-BD4E-A8646B7BDEED}" type="datetime1">
              <a:rPr lang="en-GB" smtClean="0"/>
              <a:t>6/2/15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GB" smtClean="0"/>
              <a:t>European Geosciences Union | General Assembly 2015 Vienna | Austria | 12 – 17 April 2015</a:t>
            </a: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7761EED-EB70-45E0-B5AA-17666FFE8BE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ing.ac.uk/maths-and-stats/research/maths-preprints.aspx" TargetMode="External"/><Relationship Id="rId4" Type="http://schemas.openxmlformats.org/officeDocument/2006/relationships/hyperlink" Target="mailto:p.j.smith@reading.ac.uk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7816"/>
            <a:ext cx="8458200" cy="2891184"/>
          </a:xfrm>
        </p:spPr>
        <p:txBody>
          <a:bodyPr>
            <a:noAutofit/>
          </a:bodyPr>
          <a:lstStyle/>
          <a:p>
            <a:r>
              <a:rPr lang="en-GB" dirty="0" smtClean="0"/>
              <a:t>Exploring </a:t>
            </a:r>
            <a:r>
              <a:rPr lang="en-GB" dirty="0"/>
              <a:t>strategies for coupled 4D-Var data assimilation using an idealised atmosphere-ocean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971946"/>
            <a:ext cx="5050904" cy="1905326"/>
          </a:xfrm>
        </p:spPr>
        <p:txBody>
          <a:bodyPr/>
          <a:lstStyle/>
          <a:p>
            <a:r>
              <a:rPr lang="en-GB" sz="3000" dirty="0">
                <a:latin typeface="Calibri" panose="020F0502020204030204" pitchFamily="34" charset="0"/>
              </a:rPr>
              <a:t>Polly Smith, Alison </a:t>
            </a:r>
            <a:r>
              <a:rPr lang="en-GB" sz="3000" dirty="0" smtClean="0">
                <a:latin typeface="Calibri" panose="020F0502020204030204" pitchFamily="34" charset="0"/>
              </a:rPr>
              <a:t>Fowler &amp; Amos </a:t>
            </a:r>
            <a:r>
              <a:rPr lang="en-GB" sz="3000" dirty="0">
                <a:latin typeface="Calibri" panose="020F0502020204030204" pitchFamily="34" charset="0"/>
              </a:rPr>
              <a:t>Lawless</a:t>
            </a:r>
          </a:p>
          <a:p>
            <a:r>
              <a:rPr lang="en-GB" sz="1800" dirty="0">
                <a:latin typeface="Calibri" panose="020F0502020204030204" pitchFamily="34" charset="0"/>
              </a:rPr>
              <a:t>School of Mathematical and Physical </a:t>
            </a:r>
            <a:r>
              <a:rPr lang="en-GB" sz="1800" dirty="0" smtClean="0">
                <a:latin typeface="Calibri" panose="020F0502020204030204" pitchFamily="34" charset="0"/>
              </a:rPr>
              <a:t>Sciences, </a:t>
            </a:r>
            <a:r>
              <a:rPr lang="en-GB" sz="1800" dirty="0">
                <a:latin typeface="Calibri" panose="020F0502020204030204" pitchFamily="34" charset="0"/>
              </a:rPr>
              <a:t>University of </a:t>
            </a:r>
            <a:r>
              <a:rPr lang="en-GB" sz="1800" dirty="0" smtClean="0">
                <a:latin typeface="Calibri" panose="020F0502020204030204" pitchFamily="34" charset="0"/>
              </a:rPr>
              <a:t>Reading, UK.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23529" y="5805264"/>
            <a:ext cx="8424935" cy="626470"/>
            <a:chOff x="179512" y="6130962"/>
            <a:chExt cx="8424935" cy="626470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179512" y="6130962"/>
              <a:ext cx="8424935" cy="626470"/>
              <a:chOff x="-399027" y="5805266"/>
              <a:chExt cx="9683827" cy="72008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5702" y="5914544"/>
                <a:ext cx="2263249" cy="591063"/>
              </a:xfrm>
              <a:prstGeom prst="rect">
                <a:avLst/>
              </a:prstGeom>
            </p:spPr>
          </p:pic>
          <p:pic>
            <p:nvPicPr>
              <p:cNvPr id="6" name="Picture 5" descr="03_logo_dark_blue.eps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99027" y="5859745"/>
                <a:ext cx="1881601" cy="665601"/>
              </a:xfrm>
              <a:prstGeom prst="rect">
                <a:avLst/>
              </a:prstGeom>
            </p:spPr>
          </p:pic>
          <p:pic>
            <p:nvPicPr>
              <p:cNvPr id="7" name="Picture 6" descr="reading_logo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2427" y="5805266"/>
                <a:ext cx="1872373" cy="681202"/>
              </a:xfrm>
              <a:prstGeom prst="rect">
                <a:avLst/>
              </a:prstGeom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520" y="6196920"/>
              <a:ext cx="2331720" cy="472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591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822960"/>
            <a:ext cx="8640000" cy="720000"/>
          </a:xfrm>
        </p:spPr>
        <p:txBody>
          <a:bodyPr/>
          <a:lstStyle/>
          <a:p>
            <a:r>
              <a:rPr lang="en-GB" b="1" dirty="0" smtClean="0"/>
              <a:t>Initialisation shock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56032" y="1645920"/>
            <a:ext cx="698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coupled forecast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initialised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from t</a:t>
            </a:r>
            <a:r>
              <a:rPr lang="en-US" sz="2000" b="1" baseline="-1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0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analyses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84168" y="836712"/>
            <a:ext cx="2808312" cy="1446550"/>
            <a:chOff x="6084168" y="1097280"/>
            <a:chExt cx="2808312" cy="1446550"/>
          </a:xfrm>
        </p:grpSpPr>
        <p:grpSp>
          <p:nvGrpSpPr>
            <p:cNvPr id="29" name="Group 28"/>
            <p:cNvGrpSpPr/>
            <p:nvPr/>
          </p:nvGrpSpPr>
          <p:grpSpPr>
            <a:xfrm>
              <a:off x="6084168" y="1097280"/>
              <a:ext cx="2808312" cy="1446550"/>
              <a:chOff x="8604450" y="2708920"/>
              <a:chExt cx="2484262" cy="1277787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8604450" y="2708920"/>
                <a:ext cx="2484262" cy="1277787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600" dirty="0" smtClean="0"/>
                  <a:t>          </a:t>
                </a:r>
                <a:r>
                  <a:rPr lang="en-US" sz="1600" dirty="0" smtClean="0">
                    <a:latin typeface="Calibri"/>
                    <a:cs typeface="Calibri"/>
                  </a:rPr>
                  <a:t>truth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600" dirty="0" smtClean="0">
                    <a:latin typeface="Calibri"/>
                    <a:cs typeface="Calibri"/>
                  </a:rPr>
                  <a:t>           background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600" dirty="0">
                    <a:latin typeface="Calibri"/>
                    <a:cs typeface="Calibri"/>
                  </a:rPr>
                  <a:t> </a:t>
                </a:r>
                <a:r>
                  <a:rPr lang="en-US" sz="1600" dirty="0" smtClean="0">
                    <a:latin typeface="Calibri"/>
                    <a:cs typeface="Calibri"/>
                  </a:rPr>
                  <a:t>          IC from strongly coupled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600" dirty="0" smtClean="0">
                    <a:latin typeface="Calibri"/>
                    <a:cs typeface="Calibri"/>
                  </a:rPr>
                  <a:t>           IC from weakly coupled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600" dirty="0" smtClean="0">
                    <a:latin typeface="Calibri"/>
                    <a:cs typeface="Calibri"/>
                  </a:rPr>
                  <a:t>           IC from uncoupled</a:t>
                </a: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8677514" y="2887607"/>
                <a:ext cx="273969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677514" y="3356142"/>
                <a:ext cx="273969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8677514" y="3610571"/>
                <a:ext cx="273969" cy="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8677514" y="3814501"/>
                <a:ext cx="273969" cy="0"/>
              </a:xfrm>
              <a:prstGeom prst="line">
                <a:avLst/>
              </a:prstGeom>
              <a:ln w="28575" cmpd="sng">
                <a:solidFill>
                  <a:schemeClr val="accent3">
                    <a:lumMod val="75000"/>
                  </a:schemeClr>
                </a:solidFill>
                <a:prstDash val="dash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>
              <a:off x="6166800" y="1556792"/>
              <a:ext cx="309706" cy="0"/>
            </a:xfrm>
            <a:prstGeom prst="line">
              <a:avLst/>
            </a:prstGeom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971600" y="2204864"/>
            <a:ext cx="7091045" cy="4139436"/>
            <a:chOff x="1043608" y="2060848"/>
            <a:chExt cx="7091045" cy="413943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3608" y="2204864"/>
              <a:ext cx="7091045" cy="399542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353536" y="2060848"/>
              <a:ext cx="115212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/>
                  <a:cs typeface="Calibri"/>
                </a:rPr>
                <a:t>SST (K)</a:t>
              </a:r>
              <a:endParaRPr lang="en-US" sz="20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9743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822960"/>
            <a:ext cx="8640000" cy="720000"/>
          </a:xfrm>
        </p:spPr>
        <p:txBody>
          <a:bodyPr/>
          <a:lstStyle/>
          <a:p>
            <a:r>
              <a:rPr lang="en-GB" b="1" dirty="0" smtClean="0"/>
              <a:t>Initialisation shock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56032" y="1645920"/>
            <a:ext cx="698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coupled forecast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initialised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from t</a:t>
            </a:r>
            <a:r>
              <a:rPr lang="en-US" sz="2000" b="1" baseline="-1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0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analyses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60427" y="2204864"/>
            <a:ext cx="7198360" cy="4104456"/>
            <a:chOff x="1118056" y="2276872"/>
            <a:chExt cx="7198360" cy="410445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8056" y="2410673"/>
              <a:ext cx="7198360" cy="397065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499992" y="2276872"/>
              <a:ext cx="115212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/>
                  <a:cs typeface="Calibri"/>
                </a:rPr>
                <a:t>SST (K)</a:t>
              </a:r>
              <a:endParaRPr lang="en-US" sz="2000" dirty="0">
                <a:latin typeface="Calibri"/>
                <a:cs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84168" y="836712"/>
            <a:ext cx="2808312" cy="1446550"/>
            <a:chOff x="6084168" y="1097280"/>
            <a:chExt cx="2808312" cy="1446550"/>
          </a:xfrm>
        </p:grpSpPr>
        <p:grpSp>
          <p:nvGrpSpPr>
            <p:cNvPr id="29" name="Group 28"/>
            <p:cNvGrpSpPr/>
            <p:nvPr/>
          </p:nvGrpSpPr>
          <p:grpSpPr>
            <a:xfrm>
              <a:off x="6084168" y="1097280"/>
              <a:ext cx="2808312" cy="1446550"/>
              <a:chOff x="8604450" y="2708920"/>
              <a:chExt cx="2484262" cy="1277787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8604450" y="2708920"/>
                <a:ext cx="2484262" cy="1277787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600" dirty="0" smtClean="0"/>
                  <a:t>          </a:t>
                </a:r>
                <a:r>
                  <a:rPr lang="en-US" sz="1600" dirty="0" smtClean="0">
                    <a:latin typeface="Calibri"/>
                    <a:cs typeface="Calibri"/>
                  </a:rPr>
                  <a:t>truth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600" dirty="0" smtClean="0">
                    <a:latin typeface="Calibri"/>
                    <a:cs typeface="Calibri"/>
                  </a:rPr>
                  <a:t>           background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600" dirty="0">
                    <a:latin typeface="Calibri"/>
                    <a:cs typeface="Calibri"/>
                  </a:rPr>
                  <a:t> </a:t>
                </a:r>
                <a:r>
                  <a:rPr lang="en-US" sz="1600" dirty="0" smtClean="0">
                    <a:latin typeface="Calibri"/>
                    <a:cs typeface="Calibri"/>
                  </a:rPr>
                  <a:t>          IC from strongly coupled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600" dirty="0" smtClean="0">
                    <a:latin typeface="Calibri"/>
                    <a:cs typeface="Calibri"/>
                  </a:rPr>
                  <a:t>           IC from weakly coupled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600" dirty="0" smtClean="0">
                    <a:latin typeface="Calibri"/>
                    <a:cs typeface="Calibri"/>
                  </a:rPr>
                  <a:t>           IC from uncoupled</a:t>
                </a: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8677514" y="2887607"/>
                <a:ext cx="273969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677514" y="3356142"/>
                <a:ext cx="273969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8677514" y="3610571"/>
                <a:ext cx="273969" cy="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8677514" y="3814501"/>
                <a:ext cx="273969" cy="0"/>
              </a:xfrm>
              <a:prstGeom prst="line">
                <a:avLst/>
              </a:prstGeom>
              <a:ln w="28575" cmpd="sng">
                <a:solidFill>
                  <a:schemeClr val="accent3">
                    <a:lumMod val="75000"/>
                  </a:schemeClr>
                </a:solidFill>
                <a:prstDash val="dash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>
              <a:off x="6166800" y="1556792"/>
              <a:ext cx="309706" cy="0"/>
            </a:xfrm>
            <a:prstGeom prst="line">
              <a:avLst/>
            </a:prstGeom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2910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40152" y="1096161"/>
            <a:ext cx="2808312" cy="1171603"/>
            <a:chOff x="8604450" y="2708920"/>
            <a:chExt cx="2484262" cy="1034917"/>
          </a:xfrm>
        </p:grpSpPr>
        <p:sp>
          <p:nvSpPr>
            <p:cNvPr id="10" name="TextBox 9"/>
            <p:cNvSpPr txBox="1"/>
            <p:nvPr/>
          </p:nvSpPr>
          <p:spPr>
            <a:xfrm>
              <a:off x="8604450" y="2708920"/>
              <a:ext cx="2484262" cy="103491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600" dirty="0" smtClean="0"/>
                <a:t>          </a:t>
              </a:r>
              <a:r>
                <a:rPr lang="en-US" sz="1600" dirty="0" smtClean="0">
                  <a:latin typeface="Calibri"/>
                  <a:cs typeface="Calibri"/>
                </a:rPr>
                <a:t>truth</a:t>
              </a:r>
            </a:p>
            <a:p>
              <a:pPr>
                <a:lnSpc>
                  <a:spcPct val="110000"/>
                </a:lnSpc>
              </a:pPr>
              <a:r>
                <a:rPr lang="en-US" sz="1600" dirty="0">
                  <a:latin typeface="Calibri"/>
                  <a:cs typeface="Calibri"/>
                </a:rPr>
                <a:t> </a:t>
              </a:r>
              <a:r>
                <a:rPr lang="en-US" sz="1600" dirty="0" smtClean="0">
                  <a:latin typeface="Calibri"/>
                  <a:cs typeface="Calibri"/>
                </a:rPr>
                <a:t>          IC from strongly coupled</a:t>
              </a:r>
            </a:p>
            <a:p>
              <a:pPr>
                <a:lnSpc>
                  <a:spcPct val="110000"/>
                </a:lnSpc>
              </a:pPr>
              <a:r>
                <a:rPr lang="en-US" sz="1600" dirty="0" smtClean="0">
                  <a:latin typeface="Calibri"/>
                  <a:cs typeface="Calibri"/>
                </a:rPr>
                <a:t>           IC from weakly coupled </a:t>
              </a:r>
            </a:p>
            <a:p>
              <a:pPr>
                <a:lnSpc>
                  <a:spcPct val="110000"/>
                </a:lnSpc>
              </a:pPr>
              <a:r>
                <a:rPr lang="en-US" sz="1600" dirty="0" smtClean="0">
                  <a:latin typeface="Calibri"/>
                  <a:cs typeface="Calibri"/>
                </a:rPr>
                <a:t>           IC from uncoupled</a:t>
              </a:r>
              <a:endParaRPr lang="en-US" sz="1600" dirty="0">
                <a:latin typeface="Calibri"/>
                <a:cs typeface="Calibri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8677514" y="2887607"/>
              <a:ext cx="273969" cy="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677514" y="3115811"/>
              <a:ext cx="273969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77514" y="3370240"/>
              <a:ext cx="273969" cy="0"/>
            </a:xfrm>
            <a:prstGeom prst="line">
              <a:avLst/>
            </a:prstGeom>
            <a:ln w="28575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677514" y="3574170"/>
              <a:ext cx="273969" cy="0"/>
            </a:xfrm>
            <a:prstGeom prst="line">
              <a:avLst/>
            </a:prstGeom>
            <a:ln w="28575" cmpd="sng">
              <a:solidFill>
                <a:schemeClr val="accent3">
                  <a:lumMod val="7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822960"/>
            <a:ext cx="8640000" cy="720000"/>
          </a:xfrm>
        </p:spPr>
        <p:txBody>
          <a:bodyPr/>
          <a:lstStyle/>
          <a:p>
            <a:r>
              <a:rPr lang="en-GB" b="1" dirty="0" smtClean="0"/>
              <a:t>Initialisation shock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6032" y="1645920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atmosphere-ocean temperature difference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48" y="2290152"/>
            <a:ext cx="7223760" cy="39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4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548760"/>
            <a:ext cx="8640000" cy="720000"/>
          </a:xfrm>
        </p:spPr>
        <p:txBody>
          <a:bodyPr/>
          <a:lstStyle/>
          <a:p>
            <a:r>
              <a:rPr lang="en-GB" b="1" dirty="0" smtClean="0"/>
              <a:t>Single observation experiments</a:t>
            </a:r>
            <a:endParaRPr lang="en-GB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97313"/>
            <a:ext cx="7056784" cy="490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2000" y="1268760"/>
            <a:ext cx="90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Observing ocean surface current at end of assimilation window</a:t>
            </a:r>
            <a:endParaRPr lang="en-GB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20272" y="2151012"/>
            <a:ext cx="1935901" cy="629916"/>
            <a:chOff x="8604449" y="2708919"/>
            <a:chExt cx="2303042" cy="556426"/>
          </a:xfrm>
        </p:grpSpPr>
        <p:sp>
          <p:nvSpPr>
            <p:cNvPr id="9" name="TextBox 8"/>
            <p:cNvSpPr txBox="1"/>
            <p:nvPr/>
          </p:nvSpPr>
          <p:spPr>
            <a:xfrm>
              <a:off x="8604449" y="2708919"/>
              <a:ext cx="2303042" cy="55642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</a:ln>
          </p:spPr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600" dirty="0">
                  <a:latin typeface="Calibri"/>
                  <a:cs typeface="Calibri"/>
                </a:rPr>
                <a:t> </a:t>
              </a:r>
              <a:r>
                <a:rPr lang="en-US" sz="1600" dirty="0" smtClean="0">
                  <a:latin typeface="Calibri"/>
                  <a:cs typeface="Calibri"/>
                </a:rPr>
                <a:t>       strongly coupled</a:t>
              </a:r>
            </a:p>
            <a:p>
              <a:pPr>
                <a:lnSpc>
                  <a:spcPct val="110000"/>
                </a:lnSpc>
              </a:pPr>
              <a:r>
                <a:rPr lang="en-US" sz="1600" dirty="0" smtClean="0">
                  <a:latin typeface="Calibri"/>
                  <a:cs typeface="Calibri"/>
                </a:rPr>
                <a:t>        weakly coupled 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8712675" y="2887605"/>
              <a:ext cx="326344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712675" y="3129921"/>
              <a:ext cx="326344" cy="0"/>
            </a:xfrm>
            <a:prstGeom prst="line">
              <a:avLst/>
            </a:prstGeom>
            <a:ln w="28575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5724128" y="6309320"/>
            <a:ext cx="3252615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Calibri" panose="020F0502020204030204" pitchFamily="34" charset="0"/>
              </a:rPr>
              <a:t>analysis increments at t </a:t>
            </a:r>
            <a:r>
              <a:rPr lang="en-GB" sz="2000" dirty="0" smtClean="0">
                <a:latin typeface="Calibri" panose="020F0502020204030204" pitchFamily="34" charset="0"/>
              </a:rPr>
              <a:t>= 0</a:t>
            </a:r>
            <a:endParaRPr lang="en-GB" sz="2000" baseline="-25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0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33600"/>
            <a:ext cx="8640000" cy="720000"/>
          </a:xfrm>
        </p:spPr>
        <p:txBody>
          <a:bodyPr/>
          <a:lstStyle/>
          <a:p>
            <a:r>
              <a:rPr lang="en-GB" b="1" dirty="0" smtClean="0"/>
              <a:t>Double observation experiment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6032" y="1340768"/>
            <a:ext cx="864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atmosphere temperature (K) analysis increments at t=0 </a:t>
            </a:r>
            <a:endParaRPr lang="en-GB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588224" y="1844824"/>
            <a:ext cx="2304256" cy="1224136"/>
            <a:chOff x="6228184" y="1988840"/>
            <a:chExt cx="2232248" cy="1224136"/>
          </a:xfrm>
        </p:grpSpPr>
        <p:sp>
          <p:nvSpPr>
            <p:cNvPr id="4" name="TextBox 3"/>
            <p:cNvSpPr txBox="1"/>
            <p:nvPr/>
          </p:nvSpPr>
          <p:spPr>
            <a:xfrm>
              <a:off x="6804248" y="1988840"/>
              <a:ext cx="1656184" cy="1211614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txBody>
            <a:bodyPr wrap="square" tIns="91440" bIns="9144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 smtClean="0">
                  <a:latin typeface="Calibri"/>
                  <a:cs typeface="Calibri"/>
                </a:rPr>
                <a:t>atmosphere ob only</a:t>
              </a:r>
            </a:p>
            <a:p>
              <a:pPr>
                <a:lnSpc>
                  <a:spcPct val="120000"/>
                </a:lnSpc>
              </a:pPr>
              <a:r>
                <a:rPr lang="en-US" sz="1400" dirty="0" smtClean="0">
                  <a:latin typeface="Calibri"/>
                  <a:cs typeface="Calibri"/>
                </a:rPr>
                <a:t>ocean ob only</a:t>
              </a:r>
            </a:p>
            <a:p>
              <a:pPr>
                <a:lnSpc>
                  <a:spcPct val="120000"/>
                </a:lnSpc>
              </a:pPr>
              <a:r>
                <a:rPr lang="en-US" sz="1400" dirty="0" smtClean="0">
                  <a:latin typeface="Calibri"/>
                  <a:cs typeface="Calibri"/>
                </a:rPr>
                <a:t>atmosphere &amp; ocean obs</a:t>
              </a:r>
              <a:endParaRPr lang="en-US" sz="1400" dirty="0">
                <a:latin typeface="Calibri"/>
                <a:cs typeface="Calibri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372200" y="2267712"/>
              <a:ext cx="411480" cy="0"/>
            </a:xfrm>
            <a:prstGeom prst="line">
              <a:avLst/>
            </a:prstGeom>
            <a:ln w="28575" cmpd="sng">
              <a:solidFill>
                <a:srgbClr val="0000FF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6228184" y="1988840"/>
              <a:ext cx="2232248" cy="1224136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373368" y="2505456"/>
              <a:ext cx="372047" cy="0"/>
            </a:xfrm>
            <a:prstGeom prst="line">
              <a:avLst/>
            </a:prstGeom>
            <a:ln w="28575" cmpd="sng">
              <a:solidFill>
                <a:srgbClr val="0000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372200" y="2761488"/>
              <a:ext cx="411480" cy="0"/>
            </a:xfrm>
            <a:prstGeom prst="line">
              <a:avLst/>
            </a:prstGeom>
            <a:ln w="28575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63473" y="1823422"/>
            <a:ext cx="5880735" cy="4773930"/>
            <a:chOff x="347449" y="1823422"/>
            <a:chExt cx="5880735" cy="47739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449" y="1823422"/>
              <a:ext cx="5880735" cy="477393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067944" y="2276872"/>
              <a:ext cx="1728192" cy="5760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591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33600"/>
            <a:ext cx="8640000" cy="720000"/>
          </a:xfrm>
        </p:spPr>
        <p:txBody>
          <a:bodyPr/>
          <a:lstStyle/>
          <a:p>
            <a:r>
              <a:rPr lang="en-GB" b="1" dirty="0" smtClean="0"/>
              <a:t>Summary</a:t>
            </a:r>
            <a:endParaRPr lang="en-GB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2000" y="1447492"/>
            <a:ext cx="8640000" cy="5005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lvl="1" indent="-27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rgbClr val="4584D3">
                  <a:lumMod val="75000"/>
                </a:srgbClr>
              </a:buClr>
              <a:buSzPct val="95000"/>
              <a:buFont typeface="Arial" pitchFamily="34" charset="0"/>
              <a:buChar char="•"/>
              <a:defRPr/>
            </a:pPr>
            <a:r>
              <a:rPr lang="en-GB" sz="2200" dirty="0" smtClean="0">
                <a:solidFill>
                  <a:sysClr val="windowText" lastClr="000000"/>
                </a:solidFill>
                <a:latin typeface="Calibri"/>
              </a:rPr>
              <a:t>demonstrated </a:t>
            </a:r>
            <a:r>
              <a:rPr lang="en-GB" sz="2200" dirty="0">
                <a:solidFill>
                  <a:sysClr val="windowText" lastClr="000000"/>
                </a:solidFill>
                <a:latin typeface="Calibri"/>
              </a:rPr>
              <a:t>some of the </a:t>
            </a:r>
            <a:r>
              <a:rPr lang="en-GB" sz="2200" dirty="0" smtClean="0">
                <a:solidFill>
                  <a:sysClr val="windowText" lastClr="000000"/>
                </a:solidFill>
                <a:latin typeface="Calibri"/>
              </a:rPr>
              <a:t>potential </a:t>
            </a:r>
            <a:r>
              <a:rPr lang="en-GB" sz="2200" dirty="0">
                <a:solidFill>
                  <a:sysClr val="windowText" lastClr="000000"/>
                </a:solidFill>
                <a:latin typeface="Calibri"/>
              </a:rPr>
              <a:t>benefits </a:t>
            </a:r>
            <a:r>
              <a:rPr lang="en-GB" sz="2200" dirty="0" smtClean="0">
                <a:solidFill>
                  <a:sysClr val="windowText" lastClr="000000"/>
                </a:solidFill>
                <a:latin typeface="Calibri"/>
              </a:rPr>
              <a:t>expected from </a:t>
            </a:r>
            <a:r>
              <a:rPr lang="en-GB" sz="2200" dirty="0">
                <a:solidFill>
                  <a:sysClr val="windowText" lastClr="000000"/>
                </a:solidFill>
                <a:latin typeface="Calibri"/>
              </a:rPr>
              <a:t>coupled data assimilation </a:t>
            </a:r>
            <a:r>
              <a:rPr lang="en-GB" sz="2200" dirty="0" smtClean="0">
                <a:solidFill>
                  <a:sysClr val="windowText" lastClr="000000"/>
                </a:solidFill>
                <a:latin typeface="Calibri"/>
              </a:rPr>
              <a:t>systems.</a:t>
            </a:r>
            <a:endParaRPr lang="en-GB" sz="2200" dirty="0">
              <a:solidFill>
                <a:sysClr val="windowText" lastClr="000000"/>
              </a:solidFill>
              <a:latin typeface="Calibri"/>
            </a:endParaRPr>
          </a:p>
          <a:p>
            <a:pPr marL="270000" lvl="1" indent="-27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rgbClr val="4584D3">
                  <a:lumMod val="75000"/>
                </a:srgbClr>
              </a:buClr>
              <a:buSzPct val="95000"/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ysClr val="windowText" lastClr="000000"/>
                </a:solidFill>
                <a:latin typeface="Calibri"/>
              </a:rPr>
              <a:t>when </a:t>
            </a:r>
            <a:r>
              <a:rPr lang="en-US" sz="2200" dirty="0">
                <a:solidFill>
                  <a:sysClr val="windowText" lastClr="000000"/>
                </a:solidFill>
                <a:latin typeface="Calibri"/>
              </a:rPr>
              <a:t>compared to uncoupled </a:t>
            </a:r>
            <a:r>
              <a:rPr lang="en-US" sz="2200" dirty="0" err="1">
                <a:solidFill>
                  <a:sysClr val="windowText" lastClr="000000"/>
                </a:solidFill>
                <a:latin typeface="Calibri"/>
              </a:rPr>
              <a:t>initialisation</a:t>
            </a:r>
            <a:r>
              <a:rPr lang="en-US" sz="2200" dirty="0">
                <a:solidFill>
                  <a:sysClr val="windowText" lastClr="000000"/>
                </a:solidFill>
                <a:latin typeface="Calibri"/>
              </a:rPr>
              <a:t>, coupled assimilation is able to </a:t>
            </a:r>
            <a:r>
              <a:rPr lang="en-US" sz="2200" dirty="0" smtClean="0">
                <a:solidFill>
                  <a:sysClr val="windowText" lastClr="000000"/>
                </a:solidFill>
                <a:latin typeface="Calibri"/>
              </a:rPr>
              <a:t>reduce </a:t>
            </a:r>
            <a:r>
              <a:rPr lang="en-US" sz="2200" dirty="0" err="1" smtClean="0">
                <a:solidFill>
                  <a:sysClr val="windowText" lastClr="000000"/>
                </a:solidFill>
                <a:latin typeface="Calibri"/>
              </a:rPr>
              <a:t>initialisation</a:t>
            </a:r>
            <a:r>
              <a:rPr lang="en-US" sz="2200" dirty="0" smtClean="0">
                <a:solidFill>
                  <a:sysClr val="windowText" lastClr="000000"/>
                </a:solidFill>
                <a:latin typeface="Calibri"/>
              </a:rPr>
              <a:t> shock </a:t>
            </a:r>
            <a:r>
              <a:rPr lang="en-US" sz="2200" dirty="0">
                <a:solidFill>
                  <a:sysClr val="windowText" lastClr="000000"/>
                </a:solidFill>
                <a:latin typeface="Calibri"/>
              </a:rPr>
              <a:t>and its impact on the subsequent </a:t>
            </a:r>
            <a:r>
              <a:rPr lang="en-US" sz="2200" dirty="0" smtClean="0">
                <a:solidFill>
                  <a:sysClr val="windowText" lastClr="000000"/>
                </a:solidFill>
                <a:latin typeface="Calibri"/>
              </a:rPr>
              <a:t>forecast </a:t>
            </a:r>
            <a:r>
              <a:rPr lang="en-US" sz="2200" dirty="0">
                <a:solidFill>
                  <a:sysClr val="windowText" lastClr="000000"/>
                </a:solidFill>
                <a:latin typeface="Calibri"/>
              </a:rPr>
              <a:t>- although it may not eliminate it </a:t>
            </a:r>
            <a:r>
              <a:rPr lang="en-US" sz="2200" dirty="0" smtClean="0">
                <a:solidFill>
                  <a:sysClr val="windowText" lastClr="000000"/>
                </a:solidFill>
                <a:latin typeface="Calibri"/>
              </a:rPr>
              <a:t>completely.</a:t>
            </a:r>
          </a:p>
          <a:p>
            <a:pPr marL="270000" lvl="1" indent="-27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rgbClr val="4584D3">
                  <a:lumMod val="75000"/>
                </a:srgbClr>
              </a:buClr>
              <a:buSzPct val="95000"/>
              <a:buFont typeface="Arial" pitchFamily="34" charset="0"/>
              <a:buChar char="•"/>
              <a:defRPr/>
            </a:pPr>
            <a:r>
              <a:rPr lang="en-GB" sz="2200" dirty="0">
                <a:solidFill>
                  <a:sysClr val="windowText" lastClr="000000"/>
                </a:solidFill>
                <a:latin typeface="Calibri"/>
              </a:rPr>
              <a:t>weakly coupled system is sensitive to input parameters of the assimilation but still offers benefits over uncoupled system</a:t>
            </a:r>
            <a:r>
              <a:rPr lang="en-GB" sz="2200" dirty="0" smtClean="0">
                <a:solidFill>
                  <a:sysClr val="windowText" lastClr="000000"/>
                </a:solidFill>
                <a:latin typeface="Calibri"/>
              </a:rPr>
              <a:t>.</a:t>
            </a:r>
            <a:endParaRPr lang="en-US" sz="2200" dirty="0">
              <a:solidFill>
                <a:sysClr val="windowText" lastClr="000000"/>
              </a:solidFill>
              <a:latin typeface="Calibri"/>
            </a:endParaRPr>
          </a:p>
          <a:p>
            <a:pPr marL="270000" lvl="1" indent="-27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rgbClr val="4584D3">
                  <a:lumMod val="75000"/>
                </a:srgbClr>
              </a:buClr>
              <a:buSzPct val="95000"/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ysClr val="windowText" lastClr="000000"/>
                </a:solidFill>
                <a:latin typeface="Calibri"/>
              </a:rPr>
              <a:t>single </a:t>
            </a:r>
            <a:r>
              <a:rPr lang="en-US" sz="2200" dirty="0">
                <a:solidFill>
                  <a:sysClr val="windowText" lastClr="000000"/>
                </a:solidFill>
                <a:latin typeface="Calibri"/>
              </a:rPr>
              <a:t>observation experiments demonstrate </a:t>
            </a:r>
            <a:r>
              <a:rPr lang="en-US" sz="2200" dirty="0" smtClean="0">
                <a:solidFill>
                  <a:sysClr val="windowText" lastClr="000000"/>
                </a:solidFill>
                <a:latin typeface="Calibri"/>
              </a:rPr>
              <a:t>how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coupled assimilation systems enable improved </a:t>
            </a:r>
            <a:r>
              <a:rPr lang="en-GB" sz="2200" noProof="0" dirty="0" smtClean="0">
                <a:solidFill>
                  <a:sysClr val="windowText" lastClr="000000"/>
                </a:solidFill>
                <a:latin typeface="Calibri"/>
              </a:rPr>
              <a:t>use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of near-surface data by transferring information across</a:t>
            </a:r>
            <a:r>
              <a:rPr kumimoji="0" lang="en-GB" sz="2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the air-sea interface</a:t>
            </a:r>
            <a:r>
              <a:rPr lang="en-GB" sz="2200" dirty="0" smtClean="0">
                <a:solidFill>
                  <a:sysClr val="windowText" lastClr="000000"/>
                </a:solidFill>
                <a:latin typeface="Calibri"/>
              </a:rPr>
              <a:t>. </a:t>
            </a:r>
          </a:p>
          <a:p>
            <a:pPr marL="270000" lvl="1" indent="-27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rgbClr val="4584D3">
                  <a:lumMod val="75000"/>
                </a:srgbClr>
              </a:buClr>
              <a:buSzPct val="95000"/>
              <a:buFont typeface="Arial" pitchFamily="34" charset="0"/>
              <a:buChar char="•"/>
              <a:defRPr/>
            </a:pPr>
            <a:r>
              <a:rPr lang="en-GB" sz="2200" dirty="0" smtClean="0">
                <a:solidFill>
                  <a:sysClr val="windowText" lastClr="000000"/>
                </a:solidFill>
                <a:latin typeface="Calibri"/>
              </a:rPr>
              <a:t>greater transfer </a:t>
            </a:r>
            <a:r>
              <a:rPr lang="en-GB" sz="2200" dirty="0">
                <a:solidFill>
                  <a:sysClr val="windowText" lastClr="000000"/>
                </a:solidFill>
                <a:latin typeface="Calibri"/>
              </a:rPr>
              <a:t>of </a:t>
            </a:r>
            <a:r>
              <a:rPr lang="en-GB" sz="2200" dirty="0" smtClean="0">
                <a:solidFill>
                  <a:sysClr val="windowText" lastClr="000000"/>
                </a:solidFill>
                <a:latin typeface="Calibri"/>
              </a:rPr>
              <a:t>information </a:t>
            </a:r>
            <a:r>
              <a:rPr lang="en-GB" sz="2200" dirty="0">
                <a:solidFill>
                  <a:sysClr val="windowText" lastClr="000000"/>
                </a:solidFill>
                <a:latin typeface="Calibri"/>
              </a:rPr>
              <a:t>in weakly-coupled assimilation if both systems are observed.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270000" lvl="1" indent="-27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rgbClr val="4584D3">
                  <a:lumMod val="75000"/>
                </a:srgbClr>
              </a:buClr>
              <a:buSzPct val="95000"/>
              <a:buFont typeface="Arial" pitchFamily="34" charset="0"/>
              <a:buChar char="•"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820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33600"/>
            <a:ext cx="8640000" cy="720000"/>
          </a:xfrm>
        </p:spPr>
        <p:txBody>
          <a:bodyPr/>
          <a:lstStyle/>
          <a:p>
            <a:r>
              <a:rPr lang="en-GB" b="1" dirty="0" smtClean="0"/>
              <a:t>Future work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480152"/>
            <a:ext cx="8640000" cy="4541136"/>
          </a:xfrm>
        </p:spPr>
        <p:txBody>
          <a:bodyPr/>
          <a:lstStyle/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rgbClr val="4584D3">
                  <a:lumMod val="75000"/>
                </a:srgbClr>
              </a:buClr>
              <a:buSzPct val="95000"/>
              <a:buNone/>
              <a:defRPr/>
            </a:pPr>
            <a:r>
              <a:rPr lang="en-GB" sz="2200" dirty="0" smtClean="0">
                <a:solidFill>
                  <a:sysClr val="windowText" lastClr="000000"/>
                </a:solidFill>
                <a:latin typeface="Calibri"/>
              </a:rPr>
              <a:t>better understanding </a:t>
            </a:r>
            <a:r>
              <a:rPr lang="en-GB" sz="2200" dirty="0">
                <a:solidFill>
                  <a:sysClr val="windowText" lastClr="000000"/>
                </a:solidFill>
                <a:latin typeface="Calibri"/>
              </a:rPr>
              <a:t>the nature and structure of the atmosphere-ocean </a:t>
            </a:r>
            <a:r>
              <a:rPr lang="en-GB" sz="2200" dirty="0" smtClean="0">
                <a:solidFill>
                  <a:sysClr val="windowText" lastClr="000000"/>
                </a:solidFill>
                <a:latin typeface="Calibri"/>
              </a:rPr>
              <a:t>error cross</a:t>
            </a:r>
            <a:r>
              <a:rPr lang="en-GB" sz="2200" dirty="0">
                <a:solidFill>
                  <a:sysClr val="windowText" lastClr="000000"/>
                </a:solidFill>
                <a:latin typeface="Calibri"/>
              </a:rPr>
              <a:t>-</a:t>
            </a:r>
            <a:r>
              <a:rPr lang="en-GB" sz="2200" dirty="0" err="1">
                <a:solidFill>
                  <a:sysClr val="windowText" lastClr="000000"/>
                </a:solidFill>
                <a:latin typeface="Calibri"/>
              </a:rPr>
              <a:t>covariances</a:t>
            </a:r>
            <a:r>
              <a:rPr lang="en-GB" sz="2200" dirty="0">
                <a:solidFill>
                  <a:sysClr val="windowText" lastClr="000000"/>
                </a:solidFill>
                <a:latin typeface="Calibri"/>
              </a:rPr>
              <a:t> and how they should be represented in both strongly and weakly coupled systems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None/>
              <a:defRPr/>
            </a:pPr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None/>
              <a:defRPr/>
            </a:pPr>
            <a:endParaRPr lang="en-GB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None/>
              <a:defRPr/>
            </a:pPr>
            <a:r>
              <a:rPr lang="en-GB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Paper to appear in </a:t>
            </a:r>
            <a:r>
              <a:rPr lang="en-GB" sz="22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Tellus</a:t>
            </a:r>
            <a:r>
              <a:rPr lang="en-GB" sz="2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 soon</a:t>
            </a: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</a:rPr>
              <a:t>, pre-print available at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None/>
              <a:defRPr/>
            </a:pPr>
            <a:r>
              <a:rPr lang="en-GB" sz="2200" dirty="0">
                <a:latin typeface="Calibri" panose="020F0502020204030204" pitchFamily="34" charset="0"/>
                <a:hlinkClick r:id="rId3"/>
              </a:rPr>
              <a:t>www.reading.ac.uk/maths-and-stats/research/maths-preprints.aspx</a:t>
            </a:r>
            <a:r>
              <a:rPr lang="en-GB" sz="2200" dirty="0">
                <a:latin typeface="Calibri" panose="020F0502020204030204" pitchFamily="34" charset="0"/>
              </a:rPr>
              <a:t> 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None/>
              <a:defRPr/>
            </a:pP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</a:rPr>
              <a:t>or email </a:t>
            </a:r>
            <a:r>
              <a:rPr lang="en-GB" sz="2200" dirty="0">
                <a:latin typeface="Calibri" panose="020F0502020204030204" pitchFamily="34" charset="0"/>
                <a:hlinkClick r:id="rId4"/>
              </a:rPr>
              <a:t>p.j.smith@reading.ac.uk</a:t>
            </a:r>
            <a:endParaRPr lang="en-GB" sz="2200" dirty="0">
              <a:latin typeface="Calibri" panose="020F0502020204030204" pitchFamily="34" charset="0"/>
            </a:endParaRP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None/>
              <a:defRPr/>
            </a:pPr>
            <a:endParaRPr lang="en-GB" sz="2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None/>
              <a:defRPr/>
            </a:pPr>
            <a:endParaRPr lang="en-GB" sz="1800" b="1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215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385442"/>
            <a:ext cx="6572250" cy="9715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Observation errors</a:t>
            </a:r>
          </a:p>
        </p:txBody>
      </p:sp>
    </p:spTree>
    <p:extLst>
      <p:ext uri="{BB962C8B-B14F-4D97-AF65-F5344CB8AC3E}">
        <p14:creationId xmlns:p14="http://schemas.microsoft.com/office/powerpoint/2010/main" val="3328217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908720"/>
            <a:ext cx="5533224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2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822960"/>
            <a:ext cx="8640000" cy="720000"/>
          </a:xfrm>
        </p:spPr>
        <p:txBody>
          <a:bodyPr/>
          <a:lstStyle/>
          <a:p>
            <a:r>
              <a:rPr lang="en-GB" b="1" dirty="0" smtClean="0"/>
              <a:t>Introduction (1)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828800"/>
            <a:ext cx="8640000" cy="5109168"/>
          </a:xfrm>
        </p:spPr>
        <p:txBody>
          <a:bodyPr/>
          <a:lstStyle/>
          <a:p>
            <a:pPr marL="270000" indent="-27000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2">
                  <a:lumMod val="75000"/>
                </a:schemeClr>
              </a:buClr>
              <a:buSzPct val="95000"/>
            </a:pPr>
            <a:r>
              <a:rPr lang="en-US" sz="2200" dirty="0" smtClean="0">
                <a:latin typeface="Calibri"/>
                <a:cs typeface="Calibri"/>
              </a:rPr>
              <a:t>Typically, </a:t>
            </a:r>
            <a:r>
              <a:rPr lang="en-US" sz="2200" dirty="0">
                <a:latin typeface="Calibri"/>
                <a:cs typeface="Calibri"/>
              </a:rPr>
              <a:t>initial conditions for coupled atmosphere-ocean model forecasts </a:t>
            </a:r>
            <a:r>
              <a:rPr lang="en-US" sz="2200" dirty="0" smtClean="0">
                <a:latin typeface="Calibri"/>
                <a:cs typeface="Calibri"/>
              </a:rPr>
              <a:t>are </a:t>
            </a:r>
            <a:r>
              <a:rPr lang="en-US" sz="2200" dirty="0">
                <a:latin typeface="Calibri"/>
                <a:cs typeface="Calibri"/>
              </a:rPr>
              <a:t>provided by combining analyses from independent </a:t>
            </a:r>
            <a:r>
              <a:rPr lang="en-US" sz="2200" dirty="0" smtClean="0">
                <a:latin typeface="Calibri"/>
                <a:cs typeface="Calibri"/>
              </a:rPr>
              <a:t>(uncoupled) data assimilation systems.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ignores interactions between systems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near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surface data not fully </a:t>
            </a:r>
            <a:r>
              <a:rPr lang="en-US" sz="2000" dirty="0" err="1">
                <a:solidFill>
                  <a:schemeClr val="tx1"/>
                </a:solidFill>
                <a:latin typeface="Calibri"/>
                <a:cs typeface="Calibri"/>
              </a:rPr>
              <a:t>utilised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, e.g. SST, </a:t>
            </a:r>
            <a:r>
              <a:rPr lang="en-US" sz="2000" dirty="0" err="1">
                <a:solidFill>
                  <a:schemeClr val="tx1"/>
                </a:solidFill>
                <a:latin typeface="Calibri"/>
                <a:cs typeface="Calibri"/>
              </a:rPr>
              <a:t>scatterometer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winds</a:t>
            </a:r>
            <a:endParaRPr lang="en-US" sz="2200" dirty="0" smtClean="0">
              <a:latin typeface="Calibri"/>
              <a:cs typeface="Calibri"/>
            </a:endParaRPr>
          </a:p>
          <a:p>
            <a:pPr marL="270000" indent="-270000">
              <a:lnSpc>
                <a:spcPct val="120000"/>
              </a:lnSpc>
              <a:spcBef>
                <a:spcPts val="1500"/>
              </a:spcBef>
              <a:spcAft>
                <a:spcPts val="500"/>
              </a:spcAft>
              <a:buClr>
                <a:schemeClr val="accent2">
                  <a:lumMod val="75000"/>
                </a:schemeClr>
              </a:buClr>
              <a:buSzPct val="95000"/>
            </a:pPr>
            <a:r>
              <a:rPr lang="en-US" sz="2200" dirty="0" smtClean="0">
                <a:latin typeface="Calibri"/>
                <a:cs typeface="Calibri"/>
              </a:rPr>
              <a:t>Operational </a:t>
            </a:r>
            <a:r>
              <a:rPr lang="en-US" sz="2200" dirty="0" err="1" smtClean="0">
                <a:latin typeface="Calibri"/>
                <a:cs typeface="Calibri"/>
              </a:rPr>
              <a:t>centres</a:t>
            </a:r>
            <a:r>
              <a:rPr lang="en-US" sz="2200" dirty="0" smtClean="0">
                <a:latin typeface="Calibri"/>
                <a:cs typeface="Calibri"/>
              </a:rPr>
              <a:t> </a:t>
            </a:r>
            <a:r>
              <a:rPr lang="en-US" sz="2200" dirty="0">
                <a:latin typeface="Calibri"/>
                <a:cs typeface="Calibri"/>
              </a:rPr>
              <a:t>want to move </a:t>
            </a:r>
            <a:r>
              <a:rPr lang="en-US" sz="2200" dirty="0" smtClean="0">
                <a:latin typeface="Calibri"/>
                <a:cs typeface="Calibri"/>
              </a:rPr>
              <a:t>to </a:t>
            </a:r>
            <a:r>
              <a:rPr lang="en-US" sz="2200" dirty="0">
                <a:latin typeface="Calibri"/>
                <a:cs typeface="Calibri"/>
              </a:rPr>
              <a:t>coupled </a:t>
            </a:r>
            <a:r>
              <a:rPr lang="en-US" sz="2200" dirty="0" smtClean="0">
                <a:latin typeface="Calibri"/>
                <a:cs typeface="Calibri"/>
              </a:rPr>
              <a:t>data assimilation systems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strongly coupled assimilation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is technically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and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scientifically challenging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weakly coupled assimilation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systems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being developed as a first step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charset="2"/>
              <a:buChar char="Ø"/>
            </a:pPr>
            <a:endParaRPr lang="en-US" sz="20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charset="2"/>
              <a:buChar char="Ø"/>
            </a:pPr>
            <a:endParaRPr lang="en-US" sz="20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2">
                  <a:lumMod val="75000"/>
                </a:schemeClr>
              </a:buClr>
              <a:buSzPct val="95000"/>
            </a:pPr>
            <a:endParaRPr lang="en-US" sz="2200" dirty="0">
              <a:latin typeface="Calibri"/>
              <a:cs typeface="Calibri"/>
            </a:endParaRP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479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822960"/>
            <a:ext cx="8640000" cy="720000"/>
          </a:xfrm>
        </p:spPr>
        <p:txBody>
          <a:bodyPr/>
          <a:lstStyle/>
          <a:p>
            <a:r>
              <a:rPr lang="en-GB" b="1" dirty="0" smtClean="0"/>
              <a:t>Introduction (2)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828800"/>
            <a:ext cx="8640000" cy="5109168"/>
          </a:xfrm>
        </p:spPr>
        <p:txBody>
          <a:bodyPr/>
          <a:lstStyle/>
          <a:p>
            <a:pPr marL="270000" indent="-27000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2">
                  <a:lumMod val="75000"/>
                </a:schemeClr>
              </a:buClr>
              <a:buSzPct val="95000"/>
            </a:pPr>
            <a:r>
              <a:rPr lang="en-US" sz="2200" dirty="0" smtClean="0">
                <a:latin typeface="Calibri"/>
                <a:cs typeface="Calibri"/>
              </a:rPr>
              <a:t>We have been using </a:t>
            </a:r>
            <a:r>
              <a:rPr lang="en-US" sz="2200" dirty="0">
                <a:latin typeface="Calibri"/>
                <a:cs typeface="Calibri"/>
              </a:rPr>
              <a:t>an </a:t>
            </a:r>
            <a:r>
              <a:rPr lang="en-US" sz="2200" dirty="0" err="1" smtClean="0">
                <a:latin typeface="Calibri"/>
                <a:cs typeface="Calibri"/>
              </a:rPr>
              <a:t>idealised</a:t>
            </a:r>
            <a:r>
              <a:rPr lang="en-US" sz="2200" dirty="0" smtClean="0">
                <a:latin typeface="Calibri"/>
                <a:cs typeface="Calibri"/>
              </a:rPr>
              <a:t> 1D coupled atmosphere</a:t>
            </a:r>
            <a:r>
              <a:rPr lang="en-US" sz="2200" dirty="0">
                <a:latin typeface="Calibri"/>
                <a:cs typeface="Calibri"/>
              </a:rPr>
              <a:t>-ocean</a:t>
            </a:r>
            <a:r>
              <a:rPr lang="en-US" sz="2200" dirty="0" smtClean="0">
                <a:latin typeface="Calibri"/>
                <a:cs typeface="Calibri"/>
              </a:rPr>
              <a:t> model </a:t>
            </a:r>
            <a:r>
              <a:rPr lang="en-US" sz="2200" dirty="0">
                <a:latin typeface="Calibri"/>
                <a:cs typeface="Calibri"/>
              </a:rPr>
              <a:t>framework to assess the expected benefits of moving towards </a:t>
            </a:r>
            <a:r>
              <a:rPr lang="en-US" sz="2200" dirty="0" smtClean="0">
                <a:latin typeface="Calibri"/>
                <a:cs typeface="Calibri"/>
              </a:rPr>
              <a:t>coupled data </a:t>
            </a:r>
            <a:r>
              <a:rPr lang="en-US" sz="2200" dirty="0">
                <a:latin typeface="Calibri"/>
                <a:cs typeface="Calibri"/>
              </a:rPr>
              <a:t>assimilation in the context of incremental </a:t>
            </a:r>
            <a:r>
              <a:rPr lang="en-US" sz="2200" dirty="0" smtClean="0">
                <a:latin typeface="Calibri"/>
                <a:cs typeface="Calibri"/>
              </a:rPr>
              <a:t>4D-Var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avoids many of the issues associated with more complex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models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easier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interpretation of results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guide the design and implementation of coupled methods within full 3D operational scale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systems</a:t>
            </a:r>
            <a:endParaRPr lang="en-US" sz="2200" dirty="0" smtClean="0">
              <a:latin typeface="Calibri"/>
              <a:cs typeface="Calibri"/>
            </a:endParaRPr>
          </a:p>
          <a:p>
            <a:pPr marL="270000" indent="-2700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accent2">
                  <a:lumMod val="75000"/>
                </a:schemeClr>
              </a:buClr>
              <a:buSzPct val="95000"/>
            </a:pPr>
            <a:r>
              <a:rPr lang="en-US" sz="2200" dirty="0">
                <a:latin typeface="Calibri"/>
                <a:cs typeface="Calibri"/>
              </a:rPr>
              <a:t>T</a:t>
            </a:r>
            <a:r>
              <a:rPr lang="en-US" sz="2200" dirty="0" smtClean="0">
                <a:latin typeface="Calibri"/>
                <a:cs typeface="Calibri"/>
              </a:rPr>
              <a:t>his talk will focus 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charset="2"/>
              <a:buChar char="Ø"/>
            </a:pPr>
            <a:r>
              <a:rPr lang="en-GB" sz="2000" dirty="0" smtClean="0">
                <a:solidFill>
                  <a:schemeClr val="tx1"/>
                </a:solidFill>
                <a:latin typeface="Calibri"/>
                <a:cs typeface="Calibri"/>
              </a:rPr>
              <a:t>imbalance </a:t>
            </a:r>
            <a:r>
              <a:rPr lang="en-GB" sz="2000" dirty="0">
                <a:solidFill>
                  <a:schemeClr val="tx1"/>
                </a:solidFill>
                <a:latin typeface="Calibri"/>
                <a:cs typeface="Calibri"/>
              </a:rPr>
              <a:t>at initial </a:t>
            </a:r>
            <a:r>
              <a:rPr lang="en-GB" sz="2000" dirty="0" smtClean="0">
                <a:solidFill>
                  <a:schemeClr val="tx1"/>
                </a:solidFill>
                <a:latin typeface="Calibri"/>
                <a:cs typeface="Calibri"/>
              </a:rPr>
              <a:t>time (initialisation shock)</a:t>
            </a:r>
            <a:endParaRPr lang="en-GB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charset="2"/>
              <a:buChar char="Ø"/>
            </a:pPr>
            <a:r>
              <a:rPr lang="en-GB" sz="2000" dirty="0" smtClean="0">
                <a:solidFill>
                  <a:schemeClr val="tx1"/>
                </a:solidFill>
                <a:latin typeface="Calibri"/>
                <a:cs typeface="Calibri"/>
              </a:rPr>
              <a:t>transfer </a:t>
            </a:r>
            <a:r>
              <a:rPr lang="en-GB" sz="2000" dirty="0">
                <a:solidFill>
                  <a:schemeClr val="tx1"/>
                </a:solidFill>
                <a:latin typeface="Calibri"/>
                <a:cs typeface="Calibri"/>
              </a:rPr>
              <a:t>of information across the </a:t>
            </a:r>
            <a:r>
              <a:rPr lang="en-GB" sz="2000" dirty="0" smtClean="0">
                <a:solidFill>
                  <a:schemeClr val="tx1"/>
                </a:solidFill>
                <a:latin typeface="Calibri"/>
                <a:cs typeface="Calibri"/>
              </a:rPr>
              <a:t>air-sea </a:t>
            </a:r>
            <a:r>
              <a:rPr lang="en-GB" sz="2000" dirty="0">
                <a:solidFill>
                  <a:schemeClr val="tx1"/>
                </a:solidFill>
                <a:latin typeface="Calibri"/>
                <a:cs typeface="Calibri"/>
              </a:rPr>
              <a:t>interface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charset="2"/>
              <a:buChar char="Ø"/>
            </a:pPr>
            <a:endParaRPr lang="en-US" sz="20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charset="2"/>
              <a:buChar char="Ø"/>
            </a:pPr>
            <a:endParaRPr lang="en-US" sz="20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2">
                  <a:lumMod val="75000"/>
                </a:schemeClr>
              </a:buClr>
              <a:buSzPct val="95000"/>
            </a:pPr>
            <a:endParaRPr lang="en-US" sz="2200" dirty="0">
              <a:latin typeface="Calibri"/>
              <a:cs typeface="Calibri"/>
            </a:endParaRP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21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822960"/>
            <a:ext cx="8640000" cy="720000"/>
          </a:xfrm>
        </p:spPr>
        <p:txBody>
          <a:bodyPr/>
          <a:lstStyle/>
          <a:p>
            <a:r>
              <a:rPr lang="en-GB" b="1" dirty="0" smtClean="0"/>
              <a:t>Incremental 4D-Var</a:t>
            </a:r>
            <a:endParaRPr lang="en-GB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-700589" y="1645920"/>
            <a:ext cx="12329373" cy="4968552"/>
            <a:chOff x="-823515" y="1339200"/>
            <a:chExt cx="12329373" cy="4968552"/>
          </a:xfrm>
        </p:grpSpPr>
        <p:grpSp>
          <p:nvGrpSpPr>
            <p:cNvPr id="14" name="Group 13"/>
            <p:cNvGrpSpPr/>
            <p:nvPr/>
          </p:nvGrpSpPr>
          <p:grpSpPr>
            <a:xfrm>
              <a:off x="-823515" y="1818000"/>
              <a:ext cx="12329373" cy="4205081"/>
              <a:chOff x="-823516" y="1916827"/>
              <a:chExt cx="12329373" cy="4205081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-823516" y="2852936"/>
                <a:ext cx="12329373" cy="3268972"/>
                <a:chOff x="-823516" y="2852936"/>
                <a:chExt cx="12329373" cy="3268972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-823516" y="2852936"/>
                  <a:ext cx="12329373" cy="2969478"/>
                  <a:chOff x="-823516" y="3051810"/>
                  <a:chExt cx="12329373" cy="2969478"/>
                </a:xfrm>
              </p:grpSpPr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823516" y="5411688"/>
                    <a:ext cx="8851900" cy="609600"/>
                  </a:xfrm>
                  <a:prstGeom prst="rect">
                    <a:avLst/>
                  </a:prstGeom>
                </p:spPr>
              </p:pic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11560" y="4005064"/>
                    <a:ext cx="8851900" cy="1282700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768767" y="3051810"/>
                    <a:ext cx="9737090" cy="37719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08176" y="5779008"/>
                  <a:ext cx="8851900" cy="342900"/>
                </a:xfrm>
                <a:prstGeom prst="rect">
                  <a:avLst/>
                </a:prstGeom>
              </p:spPr>
            </p:pic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75651" y="1916827"/>
                <a:ext cx="9737090" cy="377190"/>
              </a:xfrm>
              <a:prstGeom prst="rect">
                <a:avLst/>
              </a:prstGeom>
            </p:spPr>
          </p:pic>
        </p:grp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324008" y="1339200"/>
              <a:ext cx="7848392" cy="49685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528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Solve iteratively</a:t>
              </a:r>
            </a:p>
            <a:p>
              <a:pPr marL="40005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528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set </a:t>
              </a:r>
              <a:endPara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528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73E8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outer loop:  </a:t>
              </a: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 </a:t>
              </a:r>
              <a:r>
                <a:rPr kumimoji="0" lang="en-US" sz="2200" b="0" i="1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k </a:t>
              </a: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/>
                </a:rPr>
                <a:t>= 0, … , </a:t>
              </a:r>
              <a:r>
                <a:rPr kumimoji="0" lang="en-US" sz="2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/>
                </a:rPr>
                <a:t>Nouter</a:t>
              </a:r>
              <a:endPara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528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/>
                </a:rPr>
                <a:t>compute </a:t>
              </a:r>
            </a:p>
            <a:p>
              <a:pPr marL="40005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528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73E8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inner loop: </a:t>
              </a:r>
              <a:r>
                <a:rPr kumimoji="0" lang="en-US" sz="2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/>
                </a:rPr>
                <a:t>minimise</a:t>
              </a:r>
              <a:endPara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/>
              </a:endParaRPr>
            </a:p>
            <a:p>
              <a:pPr marL="40005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528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/>
              </a:endParaRPr>
            </a:p>
            <a:p>
              <a:pPr marL="40005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528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/>
              </a:endParaRPr>
            </a:p>
            <a:p>
              <a:pPr marL="40005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528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/>
              </a:endParaRPr>
            </a:p>
            <a:p>
              <a:pPr marL="40005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528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/>
                </a:rPr>
                <a:t>subject to</a:t>
              </a:r>
              <a:endPara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528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/>
                </a:rPr>
                <a:t>update 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026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33600"/>
            <a:ext cx="8640000" cy="720000"/>
          </a:xfrm>
        </p:spPr>
        <p:txBody>
          <a:bodyPr/>
          <a:lstStyle/>
          <a:p>
            <a:r>
              <a:rPr lang="en-GB" b="1" dirty="0" smtClean="0"/>
              <a:t>Uncoupled incremental 4D-Var</a:t>
            </a:r>
            <a:endParaRPr lang="en-GB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2" y="1484784"/>
            <a:ext cx="8116776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4932040" y="1412776"/>
            <a:ext cx="38884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lnSpc>
                <a:spcPct val="110000"/>
              </a:lnSpc>
              <a:buClr>
                <a:srgbClr val="4584D3">
                  <a:lumMod val="75000"/>
                </a:srgbClr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allows for different assimilation window lengths and schemes in atmosphere and ocean</a:t>
            </a:r>
          </a:p>
          <a:p>
            <a:pPr marL="270000" indent="-270000">
              <a:lnSpc>
                <a:spcPct val="110000"/>
              </a:lnSpc>
              <a:buClr>
                <a:srgbClr val="4584D3">
                  <a:lumMod val="75000"/>
                </a:srgbClr>
              </a:buClr>
              <a:buSzPct val="95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avoids new technical development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024" y="4817377"/>
            <a:ext cx="4320960" cy="1779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indent="-270000">
              <a:lnSpc>
                <a:spcPct val="110000"/>
              </a:lnSpc>
              <a:buClr>
                <a:srgbClr val="4584D3">
                  <a:lumMod val="75000"/>
                </a:srgbClr>
              </a:buClr>
              <a:buSzPct val="95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atmosphere </a:t>
            </a:r>
            <a:r>
              <a:rPr lang="en-GB" sz="2000" dirty="0" err="1" smtClean="0">
                <a:solidFill>
                  <a:prstClr val="black"/>
                </a:solidFill>
                <a:latin typeface="Calibri"/>
              </a:rPr>
              <a:t>obs</a:t>
            </a: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cannot influence ocean analysis &amp;</a:t>
            </a: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vice </a:t>
            </a: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versa</a:t>
            </a:r>
          </a:p>
          <a:p>
            <a:pPr marL="270000" indent="-270000">
              <a:lnSpc>
                <a:spcPct val="110000"/>
              </a:lnSpc>
              <a:buClr>
                <a:srgbClr val="4584D3">
                  <a:lumMod val="75000"/>
                </a:srgbClr>
              </a:buClr>
              <a:buSzPct val="95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atmosphere 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and ocean analysis dynamically inconsistent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- can lead to imbalance in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forecast</a:t>
            </a:r>
            <a:endParaRPr lang="en-GB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51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822960"/>
            <a:ext cx="8640000" cy="720000"/>
          </a:xfrm>
        </p:spPr>
        <p:txBody>
          <a:bodyPr>
            <a:normAutofit/>
          </a:bodyPr>
          <a:lstStyle/>
          <a:p>
            <a:r>
              <a:rPr lang="en-GB" sz="3800" b="1" dirty="0" smtClean="0"/>
              <a:t>Strongly coupled incremental 4D-Var</a:t>
            </a:r>
            <a:endParaRPr lang="en-GB" sz="3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89" y="2060848"/>
            <a:ext cx="466407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5589240"/>
            <a:ext cx="39043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528"/>
              </a:spcBef>
              <a:spcAft>
                <a:spcPts val="528"/>
              </a:spcAft>
              <a:buClr>
                <a:srgbClr val="5BD078"/>
              </a:buClr>
            </a:pPr>
            <a:r>
              <a:rPr lang="en-US" sz="2200" b="1" dirty="0" smtClean="0">
                <a:latin typeface="Trebuchet MS"/>
              </a:rPr>
              <a:t>Single </a:t>
            </a:r>
            <a:r>
              <a:rPr lang="en-US" sz="2200" b="1" dirty="0" err="1" smtClean="0">
                <a:latin typeface="Trebuchet MS"/>
              </a:rPr>
              <a:t>minimisation</a:t>
            </a:r>
            <a:r>
              <a:rPr lang="en-US" sz="2200" b="1" dirty="0" smtClean="0">
                <a:latin typeface="Trebuchet MS"/>
              </a:rPr>
              <a:t> process</a:t>
            </a:r>
            <a:endParaRPr lang="en-US" sz="2200" b="1" dirty="0">
              <a:latin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1520" y="1737360"/>
            <a:ext cx="3816424" cy="4980850"/>
            <a:chOff x="251520" y="2260848"/>
            <a:chExt cx="3816424" cy="4980850"/>
          </a:xfrm>
        </p:grpSpPr>
        <p:sp>
          <p:nvSpPr>
            <p:cNvPr id="6" name="TextBox 5"/>
            <p:cNvSpPr txBox="1"/>
            <p:nvPr/>
          </p:nvSpPr>
          <p:spPr>
            <a:xfrm>
              <a:off x="251520" y="2260848"/>
              <a:ext cx="3816424" cy="498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10000"/>
                </a:lnSpc>
                <a:buClr>
                  <a:srgbClr val="4584D3">
                    <a:lumMod val="75000"/>
                  </a:srgbClr>
                </a:buClr>
                <a:buSzPct val="95000"/>
                <a:buFont typeface="Arial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coupled model used in both outer and inner loops </a:t>
              </a:r>
            </a:p>
            <a:p>
              <a:pPr marL="342900" indent="-342900">
                <a:lnSpc>
                  <a:spcPct val="110000"/>
                </a:lnSpc>
                <a:buClr>
                  <a:srgbClr val="4584D3">
                    <a:lumMod val="75000"/>
                  </a:srgbClr>
                </a:buClr>
                <a:buSzPct val="95000"/>
                <a:buFont typeface="Arial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allows </a:t>
              </a:r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for cross-</a:t>
              </a:r>
              <a:r>
                <a:rPr lang="en-US" sz="2000" dirty="0" err="1">
                  <a:solidFill>
                    <a:prstClr val="black"/>
                  </a:solidFill>
                  <a:latin typeface="Calibri"/>
                </a:rPr>
                <a:t>covariances</a:t>
              </a:r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 between atmosphere and 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ocean</a:t>
              </a:r>
            </a:p>
            <a:p>
              <a:pPr marL="270000" indent="-270000">
                <a:lnSpc>
                  <a:spcPct val="110000"/>
                </a:lnSpc>
                <a:buClr>
                  <a:srgbClr val="4584D3">
                    <a:lumMod val="75000"/>
                  </a:srgbClr>
                </a:buClr>
                <a:buSzPct val="95000"/>
                <a:buFont typeface="Arial" panose="020B0604020202020204" pitchFamily="34" charset="0"/>
                <a:buChar char="•"/>
              </a:pPr>
              <a:endParaRPr lang="en-US" sz="2000" dirty="0">
                <a:solidFill>
                  <a:prstClr val="black"/>
                </a:solidFill>
                <a:latin typeface="Calibri"/>
              </a:endParaRPr>
            </a:p>
            <a:p>
              <a:pPr marL="270000" indent="-270000">
                <a:lnSpc>
                  <a:spcPct val="110000"/>
                </a:lnSpc>
                <a:buClr>
                  <a:srgbClr val="4584D3">
                    <a:lumMod val="75000"/>
                  </a:srgbClr>
                </a:buClr>
                <a:buSzPct val="95000"/>
                <a:buFont typeface="Arial" panose="020B0604020202020204" pitchFamily="34" charset="0"/>
                <a:buChar char="•"/>
              </a:pPr>
              <a:endParaRPr lang="en-US" sz="2000" dirty="0" smtClean="0">
                <a:solidFill>
                  <a:prstClr val="black"/>
                </a:solidFill>
                <a:latin typeface="Calibri"/>
              </a:endParaRPr>
            </a:p>
            <a:p>
              <a:pPr>
                <a:lnSpc>
                  <a:spcPct val="110000"/>
                </a:lnSpc>
                <a:buClr>
                  <a:srgbClr val="4584D3">
                    <a:lumMod val="75000"/>
                  </a:srgbClr>
                </a:buClr>
                <a:buSzPct val="95000"/>
              </a:pPr>
              <a:endParaRPr lang="en-US" sz="2000" dirty="0" smtClean="0">
                <a:solidFill>
                  <a:prstClr val="black"/>
                </a:solidFill>
                <a:latin typeface="Calibri"/>
              </a:endParaRPr>
            </a:p>
            <a:p>
              <a:pPr marL="270000" indent="-270000">
                <a:lnSpc>
                  <a:spcPct val="110000"/>
                </a:lnSpc>
                <a:buClr>
                  <a:srgbClr val="4584D3">
                    <a:lumMod val="75000"/>
                  </a:srgbClr>
                </a:buClr>
                <a:buSzPct val="95000"/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better use of near surface observations 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- atmosphere obs </a:t>
              </a:r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can influence ocean analysis 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&amp; </a:t>
              </a:r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vice 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versa</a:t>
              </a:r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
requires same window length in atmosphere and 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ocean</a:t>
              </a:r>
              <a:endParaRPr lang="en-US" dirty="0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7885308"/>
                </p:ext>
              </p:extLst>
            </p:nvPr>
          </p:nvGraphicFramePr>
          <p:xfrm>
            <a:off x="1043608" y="3989050"/>
            <a:ext cx="2029460" cy="971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" name="Equation" r:id="rId5" imgW="1193800" imgH="571500" progId="Equation.3">
                    <p:embed/>
                  </p:oleObj>
                </mc:Choice>
                <mc:Fallback>
                  <p:oleObj name="Equation" r:id="rId5" imgW="1193800" imgH="571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43608" y="3989050"/>
                          <a:ext cx="2029460" cy="971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0086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822960"/>
            <a:ext cx="8640000" cy="720000"/>
          </a:xfrm>
        </p:spPr>
        <p:txBody>
          <a:bodyPr>
            <a:normAutofit/>
          </a:bodyPr>
          <a:lstStyle/>
          <a:p>
            <a:r>
              <a:rPr lang="en-GB" sz="3800" b="1" dirty="0" smtClean="0"/>
              <a:t>Weakly coupled incremental 4D-Var</a:t>
            </a:r>
            <a:endParaRPr lang="en-GB" sz="38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810" y="1763955"/>
            <a:ext cx="4779678" cy="476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32"/>
          <p:cNvSpPr txBox="1">
            <a:spLocks/>
          </p:cNvSpPr>
          <p:nvPr/>
        </p:nvSpPr>
        <p:spPr>
          <a:xfrm>
            <a:off x="252000" y="1737360"/>
            <a:ext cx="3959960" cy="49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lvl="0" indent="-270000">
              <a:lnSpc>
                <a:spcPct val="110000"/>
              </a:lnSpc>
              <a:spcBef>
                <a:spcPts val="0"/>
              </a:spcBef>
              <a:buClr>
                <a:srgbClr val="4584D3">
                  <a:lumMod val="75000"/>
                </a:srgbClr>
              </a:buClr>
              <a:buSzPct val="95000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coupled model used in outer </a:t>
            </a:r>
            <a:r>
              <a:rPr lang="en-US" sz="2000" dirty="0" smtClean="0">
                <a:solidFill>
                  <a:sysClr val="windowText" lastClr="000000"/>
                </a:solidFill>
                <a:latin typeface="Calibri"/>
              </a:rPr>
              <a:t>loop</a:t>
            </a:r>
          </a:p>
          <a:p>
            <a:pPr marL="270000" lvl="0" indent="-270000">
              <a:lnSpc>
                <a:spcPct val="110000"/>
              </a:lnSpc>
              <a:spcBef>
                <a:spcPts val="0"/>
              </a:spcBef>
              <a:buClr>
                <a:srgbClr val="4584D3">
                  <a:lumMod val="75000"/>
                </a:srgbClr>
              </a:buClr>
              <a:buSzPct val="95000"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Calibri"/>
              </a:rPr>
              <a:t>separate inner loop cost functions</a:t>
            </a:r>
          </a:p>
          <a:p>
            <a:pPr marL="270000" lvl="0" indent="-270000">
              <a:lnSpc>
                <a:spcPct val="110000"/>
              </a:lnSpc>
              <a:spcBef>
                <a:spcPts val="0"/>
              </a:spcBef>
              <a:buClr>
                <a:srgbClr val="4584D3">
                  <a:lumMod val="75000"/>
                </a:srgbClr>
              </a:buClr>
              <a:buSzPct val="95000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no explicit cross-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covariances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between atmosphere and ocean</a:t>
            </a:r>
          </a:p>
          <a:p>
            <a:pPr marL="270000" indent="-270000">
              <a:lnSpc>
                <a:spcPct val="110000"/>
              </a:lnSpc>
              <a:spcBef>
                <a:spcPts val="0"/>
              </a:spcBef>
              <a:buClr>
                <a:srgbClr val="4584D3">
                  <a:lumMod val="75000"/>
                </a:srgbClr>
              </a:buClr>
              <a:buSzPct val="95000"/>
            </a:pPr>
            <a:r>
              <a:rPr lang="en-US" sz="2000" dirty="0">
                <a:solidFill>
                  <a:sysClr val="windowText" lastClr="000000"/>
                </a:solidFill>
                <a:latin typeface="Calibri"/>
              </a:rPr>
              <a:t>atmosphere </a:t>
            </a:r>
            <a:r>
              <a:rPr lang="en-US" sz="2000" dirty="0" smtClean="0">
                <a:solidFill>
                  <a:sysClr val="windowText" lastClr="000000"/>
                </a:solidFill>
                <a:latin typeface="Calibri"/>
              </a:rPr>
              <a:t>(ocean) observations </a:t>
            </a:r>
            <a:r>
              <a:rPr lang="en-US" sz="2000" dirty="0">
                <a:solidFill>
                  <a:sysClr val="windowText" lastClr="000000"/>
                </a:solidFill>
                <a:latin typeface="Calibri"/>
              </a:rPr>
              <a:t>can </a:t>
            </a:r>
            <a:r>
              <a:rPr lang="en-US" sz="2000" dirty="0" smtClean="0">
                <a:solidFill>
                  <a:sysClr val="windowText" lastClr="000000"/>
                </a:solidFill>
                <a:latin typeface="Calibri"/>
              </a:rPr>
              <a:t>only influence </a:t>
            </a:r>
            <a:r>
              <a:rPr lang="en-US" sz="2000" dirty="0">
                <a:solidFill>
                  <a:sysClr val="windowText" lastClr="000000"/>
                </a:solidFill>
                <a:latin typeface="Calibri"/>
              </a:rPr>
              <a:t>ocean </a:t>
            </a:r>
            <a:r>
              <a:rPr lang="en-US" sz="2000" dirty="0" smtClean="0">
                <a:solidFill>
                  <a:sysClr val="windowText" lastClr="000000"/>
                </a:solidFill>
                <a:latin typeface="Calibri"/>
              </a:rPr>
              <a:t>(atmosphere) analysis if multiple outer loops used</a:t>
            </a:r>
          </a:p>
          <a:p>
            <a:pPr marL="270000" lvl="0" indent="-270000">
              <a:lnSpc>
                <a:spcPct val="110000"/>
              </a:lnSpc>
              <a:spcBef>
                <a:spcPts val="0"/>
              </a:spcBef>
              <a:buClr>
                <a:srgbClr val="4584D3">
                  <a:lumMod val="75000"/>
                </a:srgbClr>
              </a:buClr>
              <a:buSzPct val="95000"/>
            </a:pPr>
            <a:r>
              <a:rPr lang="en-US" sz="2000" dirty="0">
                <a:solidFill>
                  <a:sysClr val="windowText" lastClr="000000"/>
                </a:solidFill>
                <a:latin typeface="Calibri"/>
              </a:rPr>
              <a:t>limits amount of new technical development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270000" indent="-270000">
              <a:lnSpc>
                <a:spcPct val="110000"/>
              </a:lnSpc>
              <a:spcBef>
                <a:spcPts val="0"/>
              </a:spcBef>
              <a:buClr>
                <a:srgbClr val="4584D3">
                  <a:lumMod val="75000"/>
                </a:srgbClr>
              </a:buClr>
              <a:buSzPct val="95000"/>
            </a:pPr>
            <a:r>
              <a:rPr lang="en-US" sz="2000" dirty="0" smtClean="0">
                <a:solidFill>
                  <a:sysClr val="windowText" lastClr="000000"/>
                </a:solidFill>
                <a:latin typeface="Calibri"/>
              </a:rPr>
              <a:t>allows </a:t>
            </a:r>
            <a:r>
              <a:rPr lang="en-US" sz="2000" dirty="0">
                <a:solidFill>
                  <a:sysClr val="windowText" lastClr="000000"/>
                </a:solidFill>
                <a:latin typeface="Calibri"/>
              </a:rPr>
              <a:t>for different assimilation </a:t>
            </a:r>
            <a:r>
              <a:rPr lang="en-US" sz="2000" dirty="0" smtClean="0">
                <a:solidFill>
                  <a:sysClr val="windowText" lastClr="000000"/>
                </a:solidFill>
                <a:latin typeface="Calibri"/>
              </a:rPr>
              <a:t>window lengths </a:t>
            </a:r>
            <a:r>
              <a:rPr lang="en-US" sz="2000" dirty="0">
                <a:solidFill>
                  <a:sysClr val="windowText" lastClr="000000"/>
                </a:solidFill>
                <a:latin typeface="Calibri"/>
              </a:rPr>
              <a:t>and schemes in ocean and atmosphere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84D3">
                  <a:lumMod val="75000"/>
                </a:srgbClr>
              </a:buClr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1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725294"/>
            <a:ext cx="2478730" cy="4215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822960"/>
            <a:ext cx="8640000" cy="720000"/>
          </a:xfrm>
        </p:spPr>
        <p:txBody>
          <a:bodyPr/>
          <a:lstStyle/>
          <a:p>
            <a:r>
              <a:rPr lang="en-GB" b="1" dirty="0" smtClean="0"/>
              <a:t>Idealised system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000" cy="530120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528"/>
              </a:spcBef>
              <a:spcAft>
                <a:spcPts val="528"/>
              </a:spcAft>
              <a:buNone/>
            </a:pPr>
            <a:r>
              <a:rPr 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Atmosphere</a:t>
            </a:r>
            <a:endParaRPr lang="en-US" sz="22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>
                <a:latin typeface="Calibri" panose="020F0502020204030204" pitchFamily="34" charset="0"/>
              </a:rPr>
              <a:t>Simplified version of the ECMWF single column </a:t>
            </a:r>
            <a:r>
              <a:rPr lang="en-US" sz="2200" dirty="0" smtClean="0">
                <a:latin typeface="Calibri" panose="020F0502020204030204" pitchFamily="34" charset="0"/>
              </a:rPr>
              <a:t>model</a:t>
            </a:r>
          </a:p>
          <a:p>
            <a:pPr marL="270000" lvl="1" indent="-270000">
              <a:lnSpc>
                <a:spcPct val="110000"/>
              </a:lnSpc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</a:rPr>
              <a:t>based on early version of the IFS code</a:t>
            </a:r>
          </a:p>
          <a:p>
            <a:pPr marL="270000" lvl="1" indent="-270000">
              <a:lnSpc>
                <a:spcPct val="110000"/>
              </a:lnSpc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adiabatic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</a:rPr>
              <a:t>component  + vertical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diffusion</a:t>
            </a:r>
          </a:p>
          <a:p>
            <a:pPr marL="270000" lvl="1" indent="-270000">
              <a:lnSpc>
                <a:spcPct val="110000"/>
              </a:lnSpc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</a:rPr>
              <a:t>state variables on 60 model levels</a:t>
            </a:r>
          </a:p>
          <a:p>
            <a:pPr marL="270000" lvl="1" indent="-270000">
              <a:lnSpc>
                <a:spcPct val="110000"/>
              </a:lnSpc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forced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</a:rPr>
              <a:t>by large scale horizontal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advection</a:t>
            </a:r>
          </a:p>
          <a:p>
            <a:pPr marL="270000" lvl="1" indent="-270000">
              <a:lnSpc>
                <a:spcPct val="110000"/>
              </a:lnSpc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SzPct val="95000"/>
              <a:buFont typeface="Arial" panose="020B0604020202020204" pitchFamily="34" charset="0"/>
              <a:buChar char="•"/>
            </a:pPr>
            <a:endParaRPr lang="en-US" sz="800" dirty="0">
              <a:latin typeface="Calibri" panose="020F0502020204030204" pitchFamily="34" charset="0"/>
            </a:endParaRPr>
          </a:p>
          <a:p>
            <a:pPr marL="0" indent="0">
              <a:spcBef>
                <a:spcPts val="528"/>
              </a:spcBef>
              <a:spcAft>
                <a:spcPts val="528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Ocean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>
                <a:latin typeface="Calibri" panose="020F0502020204030204" pitchFamily="34" charset="0"/>
              </a:rPr>
              <a:t>Single column K-Profile </a:t>
            </a:r>
            <a:r>
              <a:rPr lang="en-US" sz="2200" dirty="0" err="1" smtClean="0">
                <a:latin typeface="Calibri" panose="020F0502020204030204" pitchFamily="34" charset="0"/>
              </a:rPr>
              <a:t>Parameterisation</a:t>
            </a:r>
            <a:r>
              <a:rPr lang="en-US" sz="2200" dirty="0" smtClean="0">
                <a:latin typeface="Calibri" panose="020F0502020204030204" pitchFamily="34" charset="0"/>
              </a:rPr>
              <a:t> (KPP)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 smtClean="0">
                <a:latin typeface="Calibri" panose="020F0502020204030204" pitchFamily="34" charset="0"/>
              </a:rPr>
              <a:t>mixed-layer </a:t>
            </a:r>
            <a:r>
              <a:rPr lang="en-US" sz="2200" dirty="0">
                <a:latin typeface="Calibri" panose="020F0502020204030204" pitchFamily="34" charset="0"/>
              </a:rPr>
              <a:t>model based on the scheme of </a:t>
            </a:r>
            <a:r>
              <a:rPr lang="en-US" sz="2200" i="1" dirty="0">
                <a:latin typeface="Calibri" panose="020F0502020204030204" pitchFamily="34" charset="0"/>
              </a:rPr>
              <a:t>Large et </a:t>
            </a:r>
            <a:r>
              <a:rPr lang="en-US" sz="2200" i="1" dirty="0" smtClean="0">
                <a:latin typeface="Calibri" panose="020F0502020204030204" pitchFamily="34" charset="0"/>
              </a:rPr>
              <a:t>al</a:t>
            </a:r>
            <a:r>
              <a:rPr lang="en-US" sz="2200" i="1" baseline="30000" dirty="0" smtClean="0">
                <a:latin typeface="Calibri" panose="020F0502020204030204" pitchFamily="34" charset="0"/>
              </a:rPr>
              <a:t>1</a:t>
            </a:r>
            <a:endParaRPr lang="en-US" sz="2200" i="1" baseline="30000" dirty="0">
              <a:latin typeface="Calibri" panose="020F0502020204030204" pitchFamily="34" charset="0"/>
            </a:endParaRPr>
          </a:p>
          <a:p>
            <a:pPr marL="270000" lvl="1" indent="-270000">
              <a:lnSpc>
                <a:spcPct val="110000"/>
              </a:lnSpc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</a:rPr>
              <a:t>developed </a:t>
            </a: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</a:rPr>
              <a:t>by the NCAS climate group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</a:rPr>
              <a:t>at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UoR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70000" lvl="1" indent="-270000">
              <a:lnSpc>
                <a:spcPct val="110000"/>
              </a:lnSpc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</a:rPr>
              <a:t>4 state variables on 35 model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levels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70000" lvl="1" indent="-27000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tx2">
                  <a:lumMod val="40000"/>
                  <a:lumOff val="60000"/>
                </a:schemeClr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</a:rPr>
              <a:t>forced by short and long wave radiation at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surface</a:t>
            </a:r>
            <a:endParaRPr lang="en-US" sz="1200" dirty="0"/>
          </a:p>
          <a:p>
            <a:pPr marL="0" indent="0">
              <a:spcBef>
                <a:spcPts val="528"/>
              </a:spcBef>
              <a:buNone/>
            </a:pPr>
            <a:endParaRPr lang="en-US" sz="800" dirty="0" smtClean="0">
              <a:latin typeface="Calibri"/>
              <a:cs typeface="Calibri"/>
            </a:endParaRPr>
          </a:p>
          <a:p>
            <a:pPr marL="0" indent="0">
              <a:spcBef>
                <a:spcPts val="528"/>
              </a:spcBef>
              <a:buNone/>
            </a:pPr>
            <a:r>
              <a:rPr lang="en-US" sz="1500" dirty="0" smtClean="0">
                <a:latin typeface="Calibri"/>
                <a:cs typeface="Calibri"/>
              </a:rPr>
              <a:t>1</a:t>
            </a:r>
            <a:r>
              <a:rPr lang="en-US" sz="1500" dirty="0">
                <a:latin typeface="Calibri"/>
                <a:cs typeface="Calibri"/>
              </a:rPr>
              <a:t>. </a:t>
            </a:r>
            <a:r>
              <a:rPr lang="en-US" sz="1500" i="1" dirty="0">
                <a:latin typeface="Calibri"/>
                <a:cs typeface="Calibri"/>
              </a:rPr>
              <a:t>DOI: 10.1029/94RG01872</a:t>
            </a:r>
          </a:p>
          <a:p>
            <a:pPr>
              <a:spcBef>
                <a:spcPts val="528"/>
              </a:spcBef>
            </a:pPr>
            <a:endParaRPr lang="en-US" sz="1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588224" y="5013176"/>
            <a:ext cx="2232248" cy="1651508"/>
            <a:chOff x="6732240" y="5013176"/>
            <a:chExt cx="2232248" cy="1651508"/>
          </a:xfrm>
        </p:grpSpPr>
        <p:sp>
          <p:nvSpPr>
            <p:cNvPr id="8" name="TextBox 7"/>
            <p:cNvSpPr txBox="1"/>
            <p:nvPr/>
          </p:nvSpPr>
          <p:spPr>
            <a:xfrm>
              <a:off x="6912260" y="5234152"/>
              <a:ext cx="18722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coupled via SST and surface fluxes of heat, moisture &amp; momentum </a:t>
              </a:r>
              <a:endParaRPr lang="en-GB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732240" y="5013176"/>
              <a:ext cx="2232248" cy="165150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5340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822960"/>
            <a:ext cx="8640000" cy="720000"/>
          </a:xfrm>
        </p:spPr>
        <p:txBody>
          <a:bodyPr/>
          <a:lstStyle/>
          <a:p>
            <a:r>
              <a:rPr lang="en-GB" b="1" dirty="0" smtClean="0"/>
              <a:t>Identical twin experiments</a:t>
            </a:r>
            <a:endParaRPr lang="en-GB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2000" y="1645920"/>
            <a:ext cx="8640000" cy="489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4584D3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comparison of uncoupled, weakly coupled and fully coupled systems</a:t>
            </a:r>
          </a:p>
          <a:p>
            <a:pPr marL="270000" marR="0" lvl="0" indent="-2700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Clr>
                <a:srgbClr val="4584D3">
                  <a:lumMod val="75000"/>
                </a:srgbClr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12 hour assimilation window, 3 outer loops</a:t>
            </a:r>
          </a:p>
          <a:p>
            <a:pPr marL="270000" indent="-2700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Clr>
                <a:srgbClr val="4584D3">
                  <a:lumMod val="75000"/>
                </a:srgbClr>
              </a:buClr>
              <a:buSzPct val="95000"/>
            </a:pPr>
            <a:r>
              <a:rPr lang="en-GB" sz="2200" dirty="0">
                <a:solidFill>
                  <a:sysClr val="windowText" lastClr="000000"/>
                </a:solidFill>
                <a:latin typeface="Calibri"/>
              </a:rPr>
              <a:t>data from June 2013, </a:t>
            </a:r>
            <a:r>
              <a:rPr lang="en-GB" sz="2200" dirty="0" smtClean="0">
                <a:solidFill>
                  <a:sysClr val="windowText" lastClr="000000"/>
                </a:solidFill>
                <a:latin typeface="Calibri"/>
              </a:rPr>
              <a:t>for </a:t>
            </a:r>
            <a:r>
              <a:rPr lang="en-US" sz="2200" dirty="0" smtClean="0">
                <a:solidFill>
                  <a:sysClr val="windowText" lastClr="000000"/>
                </a:solidFill>
                <a:latin typeface="Calibri"/>
              </a:rPr>
              <a:t>point </a:t>
            </a:r>
            <a:r>
              <a:rPr lang="en-GB" sz="2200" dirty="0" smtClean="0">
                <a:solidFill>
                  <a:sysClr val="windowText" lastClr="000000"/>
                </a:solidFill>
                <a:latin typeface="Calibri"/>
              </a:rPr>
              <a:t>in N Pacific Ocean</a:t>
            </a:r>
            <a:endParaRPr lang="en-US" sz="2200" dirty="0">
              <a:solidFill>
                <a:sysClr val="windowText" lastClr="000000"/>
              </a:solidFill>
              <a:latin typeface="Calibri"/>
            </a:endParaRPr>
          </a:p>
          <a:p>
            <a:pPr marL="270000" lvl="0" indent="-2700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Clr>
                <a:srgbClr val="4584D3">
                  <a:lumMod val="75000"/>
                </a:srgbClr>
              </a:buClr>
              <a:buSzPct val="95000"/>
              <a:defRPr/>
            </a:pPr>
            <a:r>
              <a:rPr lang="en-GB" sz="2200" dirty="0" smtClean="0">
                <a:solidFill>
                  <a:sysClr val="windowText" lastClr="000000"/>
                </a:solidFill>
                <a:latin typeface="Calibri"/>
              </a:rPr>
              <a:t>'true</a:t>
            </a:r>
            <a:r>
              <a:rPr lang="en-GB" sz="2200" dirty="0">
                <a:solidFill>
                  <a:sysClr val="windowText" lastClr="000000"/>
                </a:solidFill>
                <a:latin typeface="Calibri"/>
              </a:rPr>
              <a:t>' initial state is </a:t>
            </a:r>
            <a:r>
              <a:rPr lang="en-GB" sz="2200" dirty="0" smtClean="0">
                <a:solidFill>
                  <a:sysClr val="windowText" lastClr="000000"/>
                </a:solidFill>
                <a:latin typeface="Calibri"/>
              </a:rPr>
              <a:t>coupled model forecast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initialised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using ERA Interim and Mercator Ocean data</a:t>
            </a:r>
          </a:p>
          <a:p>
            <a:pPr marL="270000" marR="0" lvl="0" indent="-2700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Clr>
                <a:srgbClr val="4584D3">
                  <a:lumMod val="75000"/>
                </a:srgbClr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initial background state is a perturbed coupled model forecast </a:t>
            </a:r>
          </a:p>
          <a:p>
            <a:pPr marL="270000" indent="-2700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Clr>
                <a:srgbClr val="4584D3">
                  <a:lumMod val="75000"/>
                </a:srgbClr>
              </a:buClr>
              <a:buSzPct val="95000"/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Calibri"/>
              </a:rPr>
              <a:t>observations are generated by adding random </a:t>
            </a:r>
            <a:r>
              <a:rPr lang="en-US" sz="2200" dirty="0" smtClean="0">
                <a:solidFill>
                  <a:sysClr val="windowText" lastClr="000000"/>
                </a:solidFill>
                <a:latin typeface="Calibri"/>
              </a:rPr>
              <a:t>noise </a:t>
            </a:r>
            <a:r>
              <a:rPr lang="en-US" sz="2200" dirty="0">
                <a:solidFill>
                  <a:sysClr val="windowText" lastClr="000000"/>
                </a:solidFill>
                <a:latin typeface="Calibri"/>
              </a:rPr>
              <a:t>to </a:t>
            </a:r>
            <a:r>
              <a:rPr lang="en-US" sz="2200" i="1" dirty="0">
                <a:solidFill>
                  <a:sysClr val="windowText" lastClr="000000"/>
                </a:solidFill>
                <a:latin typeface="Calibri"/>
              </a:rPr>
              <a:t>'</a:t>
            </a:r>
            <a:r>
              <a:rPr lang="en-US" sz="2200" i="1" dirty="0" smtClean="0">
                <a:solidFill>
                  <a:sysClr val="windowText" lastClr="000000"/>
                </a:solidFill>
                <a:latin typeface="Calibri"/>
              </a:rPr>
              <a:t>truth'</a:t>
            </a:r>
            <a:endParaRPr kumimoji="0" lang="en-US" sz="22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270000" marR="0" lvl="0" indent="-2700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Clr>
                <a:srgbClr val="4584D3">
                  <a:lumMod val="75000"/>
                </a:srgbClr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uncoupled assimilations - SST &amp; surface fluxes from ERA interim</a:t>
            </a:r>
          </a:p>
          <a:p>
            <a:pPr marL="270000" lvl="0" indent="-2700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Clr>
                <a:srgbClr val="4584D3">
                  <a:lumMod val="75000"/>
                </a:srgbClr>
              </a:buClr>
              <a:buSzPct val="95000"/>
              <a:defRPr/>
            </a:pPr>
            <a:r>
              <a:rPr lang="en-US" sz="2200" dirty="0" smtClean="0">
                <a:solidFill>
                  <a:sysClr val="windowText" lastClr="000000"/>
                </a:solidFill>
                <a:latin typeface="Calibri"/>
              </a:rPr>
              <a:t>error </a:t>
            </a:r>
            <a:r>
              <a:rPr lang="en-US" sz="2200" dirty="0">
                <a:solidFill>
                  <a:sysClr val="windowText" lastClr="000000"/>
                </a:solidFill>
                <a:latin typeface="Calibri"/>
              </a:rPr>
              <a:t>covariance matrices </a:t>
            </a:r>
            <a:r>
              <a:rPr lang="en-US" sz="2200" b="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</a:t>
            </a:r>
            <a:r>
              <a:rPr lang="en-US" sz="2200" dirty="0">
                <a:solidFill>
                  <a:sysClr val="windowText" lastClr="000000"/>
                </a:solidFill>
                <a:latin typeface="Calibri"/>
              </a:rPr>
              <a:t> and </a:t>
            </a:r>
            <a:r>
              <a:rPr lang="en-US" sz="2200" b="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</a:t>
            </a:r>
            <a:r>
              <a:rPr lang="en-US" sz="2200" dirty="0">
                <a:solidFill>
                  <a:sysClr val="windowText" lastClr="000000"/>
                </a:solidFill>
                <a:latin typeface="Calibri"/>
              </a:rPr>
              <a:t> are diagonal</a:t>
            </a:r>
          </a:p>
          <a:p>
            <a:pPr marL="270000" lvl="0" indent="-2700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Clr>
                <a:srgbClr val="4584D3">
                  <a:lumMod val="75000"/>
                </a:srgbClr>
              </a:buClr>
              <a:buSzPct val="95000"/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Calibri"/>
              </a:rPr>
              <a:t>simple preconditioning of cost function using </a:t>
            </a:r>
            <a:r>
              <a:rPr lang="en-US" sz="2200" b="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</a:t>
            </a:r>
            <a:r>
              <a:rPr lang="en-US" sz="2200" b="1" baseline="300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1/</a:t>
            </a:r>
            <a:r>
              <a:rPr lang="en-US" sz="2200" b="1" baseline="3000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2</a:t>
            </a:r>
            <a:endParaRPr lang="en-US" sz="2200" baseline="3000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858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2976</TotalTime>
  <Words>878</Words>
  <Application>Microsoft Macintosh PowerPoint</Application>
  <PresentationFormat>On-screen Show (4:3)</PresentationFormat>
  <Paragraphs>143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Urban</vt:lpstr>
      <vt:lpstr>Equation</vt:lpstr>
      <vt:lpstr>Exploring strategies for coupled 4D-Var data assimilation using an idealised atmosphere-ocean model</vt:lpstr>
      <vt:lpstr>Introduction (1)</vt:lpstr>
      <vt:lpstr>Introduction (2)</vt:lpstr>
      <vt:lpstr>Incremental 4D-Var</vt:lpstr>
      <vt:lpstr>Uncoupled incremental 4D-Var</vt:lpstr>
      <vt:lpstr>Strongly coupled incremental 4D-Var</vt:lpstr>
      <vt:lpstr>Weakly coupled incremental 4D-Var</vt:lpstr>
      <vt:lpstr>Idealised system</vt:lpstr>
      <vt:lpstr>Identical twin experiments</vt:lpstr>
      <vt:lpstr>Initialisation shock</vt:lpstr>
      <vt:lpstr>Initialisation shock</vt:lpstr>
      <vt:lpstr>Initialisation shock</vt:lpstr>
      <vt:lpstr>Single observation experiments</vt:lpstr>
      <vt:lpstr>Double observation experiment</vt:lpstr>
      <vt:lpstr>Summary</vt:lpstr>
      <vt:lpstr>Future work</vt:lpstr>
      <vt:lpstr>Observation errors</vt:lpstr>
      <vt:lpstr>PowerPoint Presentation</vt:lpstr>
    </vt:vector>
  </TitlesOfParts>
  <Manager/>
  <Company>University of Reading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strategies for coupled 4D-Var data assimilation using an idealised atmosphere-ocean model</dc:title>
  <dc:subject/>
  <dc:creator>Polly Smith</dc:creator>
  <cp:keywords/>
  <dc:description/>
  <cp:lastModifiedBy>Ronald Errico</cp:lastModifiedBy>
  <cp:revision>460</cp:revision>
  <cp:lastPrinted>2015-05-28T15:21:56Z</cp:lastPrinted>
  <dcterms:created xsi:type="dcterms:W3CDTF">2015-04-07T09:59:32Z</dcterms:created>
  <dcterms:modified xsi:type="dcterms:W3CDTF">2015-06-02T12:49:51Z</dcterms:modified>
  <cp:category/>
</cp:coreProperties>
</file>